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9" r:id="rId13"/>
    <p:sldId id="298" r:id="rId14"/>
    <p:sldId id="300" r:id="rId15"/>
    <p:sldId id="303" r:id="rId16"/>
    <p:sldId id="302" r:id="rId17"/>
    <p:sldId id="304" r:id="rId18"/>
    <p:sldId id="305" r:id="rId19"/>
    <p:sldId id="307" r:id="rId20"/>
    <p:sldId id="308" r:id="rId21"/>
    <p:sldId id="309" r:id="rId22"/>
    <p:sldId id="311" r:id="rId23"/>
  </p:sldIdLst>
  <p:sldSz cx="12192000" cy="6858000"/>
  <p:notesSz cx="7053263" cy="93091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BACE"/>
    <a:srgbClr val="532476"/>
    <a:srgbClr val="129A97"/>
    <a:srgbClr val="F6F6F6"/>
    <a:srgbClr val="1A2749"/>
    <a:srgbClr val="21656D"/>
    <a:srgbClr val="0C607E"/>
    <a:srgbClr val="9DC4EC"/>
    <a:srgbClr val="FA605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42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849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869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514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849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160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35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122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590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855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309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3238-5462-453A-ACF9-5201CB99DF90}" type="datetimeFigureOut">
              <a:rPr lang="es-CO" smtClean="0"/>
              <a:t>23/02/2026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1E71-DEBE-4ACA-B910-F6499E8CF7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918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4636" y="3704313"/>
            <a:ext cx="10664301" cy="1349077"/>
          </a:xfrm>
        </p:spPr>
        <p:txBody>
          <a:bodyPr>
            <a:noAutofit/>
          </a:bodyPr>
          <a:lstStyle/>
          <a:p>
            <a:r>
              <a:rPr lang="es-ES" sz="4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Proceso de Autoevaluación de </a:t>
            </a:r>
            <a:r>
              <a:rPr lang="es-ES" sz="44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Programas Académicos </a:t>
            </a:r>
            <a:endParaRPr lang="es-CO" sz="44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0906" y="5053390"/>
            <a:ext cx="9451759" cy="12335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600" b="1" u="sng" dirty="0" smtClean="0">
                <a:solidFill>
                  <a:schemeClr val="accent5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Vicerrectoría de Docencia</a:t>
            </a:r>
            <a:endParaRPr lang="es-ES" sz="2600" b="1" u="sng" dirty="0">
              <a:solidFill>
                <a:schemeClr val="accent5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s-ES" sz="26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Dirección de Aseguramiento de la Calidad</a:t>
            </a:r>
            <a:endParaRPr lang="es-CO" sz="26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2 – Conceptual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Socialización del Modelo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3314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4185" r="2097" b="10491"/>
          <a:stretch/>
        </p:blipFill>
        <p:spPr bwMode="auto">
          <a:xfrm>
            <a:off x="729343" y="1905003"/>
            <a:ext cx="10634028" cy="47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4909458" y="3178632"/>
            <a:ext cx="2253343" cy="22206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9008" r="76310" b="86800"/>
          <a:stretch/>
        </p:blipFill>
        <p:spPr bwMode="auto">
          <a:xfrm>
            <a:off x="2100942" y="2297352"/>
            <a:ext cx="1566535" cy="8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37308" r="88678" b="58080"/>
          <a:stretch/>
        </p:blipFill>
        <p:spPr bwMode="auto">
          <a:xfrm>
            <a:off x="1175659" y="3776467"/>
            <a:ext cx="1579894" cy="94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66029" r="81237" b="28730"/>
          <a:stretch/>
        </p:blipFill>
        <p:spPr bwMode="auto">
          <a:xfrm>
            <a:off x="2076451" y="5431974"/>
            <a:ext cx="1591026" cy="91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4" t="10685" r="17087" b="85542"/>
          <a:stretch/>
        </p:blipFill>
        <p:spPr bwMode="auto">
          <a:xfrm>
            <a:off x="8406165" y="2297352"/>
            <a:ext cx="1625986" cy="8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9" t="38357" r="9435" b="57660"/>
          <a:stretch/>
        </p:blipFill>
        <p:spPr bwMode="auto">
          <a:xfrm>
            <a:off x="9405258" y="3810000"/>
            <a:ext cx="1513113" cy="9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8" t="66239" r="16667" b="29149"/>
          <a:stretch/>
        </p:blipFill>
        <p:spPr bwMode="auto">
          <a:xfrm>
            <a:off x="8471397" y="5421087"/>
            <a:ext cx="1629390" cy="91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6" t="67707" r="62683" b="16989"/>
          <a:stretch/>
        </p:blipFill>
        <p:spPr bwMode="auto">
          <a:xfrm>
            <a:off x="3667477" y="2215782"/>
            <a:ext cx="980724" cy="9297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10684" r="62788" b="74012"/>
          <a:stretch/>
        </p:blipFill>
        <p:spPr bwMode="auto">
          <a:xfrm>
            <a:off x="2782769" y="3810000"/>
            <a:ext cx="964504" cy="914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8" t="10894" r="29141" b="73802"/>
          <a:stretch/>
        </p:blipFill>
        <p:spPr bwMode="auto">
          <a:xfrm>
            <a:off x="3700135" y="5410203"/>
            <a:ext cx="980724" cy="8926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4" t="67707" r="29455" b="16989"/>
          <a:stretch/>
        </p:blipFill>
        <p:spPr bwMode="auto">
          <a:xfrm>
            <a:off x="7414555" y="2226668"/>
            <a:ext cx="980724" cy="9297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9" t="39196" r="20860" b="45500"/>
          <a:stretch/>
        </p:blipFill>
        <p:spPr bwMode="auto">
          <a:xfrm>
            <a:off x="8370072" y="3810000"/>
            <a:ext cx="964504" cy="914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roceso de compra online con 6 pasos. Plantilla de infografía de proceso de  línea de tiempo de negocios de pasos | Vector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38986" r="71068" b="45710"/>
          <a:stretch/>
        </p:blipFill>
        <p:spPr bwMode="auto">
          <a:xfrm>
            <a:off x="7434943" y="5410203"/>
            <a:ext cx="941540" cy="8926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nfografías gratis para Google Slides y PowerPoi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8" t="6567" r="2177" b="10500"/>
          <a:stretch/>
        </p:blipFill>
        <p:spPr bwMode="auto">
          <a:xfrm>
            <a:off x="5043423" y="3123788"/>
            <a:ext cx="1971048" cy="22864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32"/>
          <p:cNvSpPr txBox="1"/>
          <p:nvPr/>
        </p:nvSpPr>
        <p:spPr>
          <a:xfrm>
            <a:off x="1939117" y="1780692"/>
            <a:ext cx="208920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rgbClr val="92D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Estudiantes</a:t>
            </a:r>
          </a:p>
        </p:txBody>
      </p:sp>
      <p:sp>
        <p:nvSpPr>
          <p:cNvPr id="30" name="TextBox 32"/>
          <p:cNvSpPr txBox="1"/>
          <p:nvPr/>
        </p:nvSpPr>
        <p:spPr>
          <a:xfrm>
            <a:off x="921004" y="3339484"/>
            <a:ext cx="208920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Docentes</a:t>
            </a:r>
          </a:p>
        </p:txBody>
      </p:sp>
      <p:sp>
        <p:nvSpPr>
          <p:cNvPr id="31" name="TextBox 32"/>
          <p:cNvSpPr txBox="1"/>
          <p:nvPr/>
        </p:nvSpPr>
        <p:spPr>
          <a:xfrm>
            <a:off x="1707817" y="4939687"/>
            <a:ext cx="208920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rgbClr val="22BAC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Directivos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04917" y="1750712"/>
            <a:ext cx="208920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rgbClr val="53247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Administrativos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87549" y="3368832"/>
            <a:ext cx="208920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chemeClr val="accent5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Graduados</a:t>
            </a:r>
          </a:p>
        </p:txBody>
      </p:sp>
      <p:sp>
        <p:nvSpPr>
          <p:cNvPr id="34" name="TextBox 32"/>
          <p:cNvSpPr txBox="1"/>
          <p:nvPr/>
        </p:nvSpPr>
        <p:spPr>
          <a:xfrm>
            <a:off x="7904916" y="4945131"/>
            <a:ext cx="208920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Sector externo</a:t>
            </a:r>
          </a:p>
        </p:txBody>
      </p:sp>
      <p:sp>
        <p:nvSpPr>
          <p:cNvPr id="35" name="TextBox 32"/>
          <p:cNvSpPr txBox="1"/>
          <p:nvPr/>
        </p:nvSpPr>
        <p:spPr>
          <a:xfrm>
            <a:off x="2076451" y="2308704"/>
            <a:ext cx="158014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por semestre académico y de forma masiva.</a:t>
            </a:r>
          </a:p>
        </p:txBody>
      </p:sp>
      <p:sp>
        <p:nvSpPr>
          <p:cNvPr id="36" name="TextBox 32"/>
          <p:cNvSpPr txBox="1"/>
          <p:nvPr/>
        </p:nvSpPr>
        <p:spPr>
          <a:xfrm>
            <a:off x="1161347" y="3809995"/>
            <a:ext cx="15801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por departamentos, docentes de planta y docentes de catedra.</a:t>
            </a:r>
          </a:p>
        </p:txBody>
      </p:sp>
      <p:sp>
        <p:nvSpPr>
          <p:cNvPr id="37" name="TextBox 32"/>
          <p:cNvSpPr txBox="1"/>
          <p:nvPr/>
        </p:nvSpPr>
        <p:spPr>
          <a:xfrm>
            <a:off x="2041041" y="5487185"/>
            <a:ext cx="16509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de directivos de la unidad académica y del programa.</a:t>
            </a:r>
          </a:p>
        </p:txBody>
      </p:sp>
      <p:sp>
        <p:nvSpPr>
          <p:cNvPr id="38" name="TextBox 32"/>
          <p:cNvSpPr txBox="1"/>
          <p:nvPr/>
        </p:nvSpPr>
        <p:spPr>
          <a:xfrm>
            <a:off x="8482283" y="2238487"/>
            <a:ext cx="156075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con el personal administrativo que apoya el programa.</a:t>
            </a:r>
          </a:p>
        </p:txBody>
      </p:sp>
      <p:sp>
        <p:nvSpPr>
          <p:cNvPr id="39" name="TextBox 32"/>
          <p:cNvSpPr txBox="1"/>
          <p:nvPr/>
        </p:nvSpPr>
        <p:spPr>
          <a:xfrm>
            <a:off x="9405258" y="3817173"/>
            <a:ext cx="156075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con graduados del programa y uso de medios electrónicos.</a:t>
            </a:r>
          </a:p>
        </p:txBody>
      </p:sp>
      <p:sp>
        <p:nvSpPr>
          <p:cNvPr id="40" name="TextBox 32"/>
          <p:cNvSpPr txBox="1"/>
          <p:nvPr/>
        </p:nvSpPr>
        <p:spPr>
          <a:xfrm>
            <a:off x="8512629" y="5365659"/>
            <a:ext cx="156075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con empleadores del programa y uso de medios electrónicos.</a:t>
            </a:r>
          </a:p>
        </p:txBody>
      </p:sp>
    </p:spTree>
    <p:extLst>
      <p:ext uri="{BB962C8B-B14F-4D97-AF65-F5344CB8AC3E}">
        <p14:creationId xmlns:p14="http://schemas.microsoft.com/office/powerpoint/2010/main" val="31348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3 – Instrumental Metodológica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Ponderación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290" name="Picture 2" descr="Las 15 Plantillas Principales con Infografía de 3 Pasos para Simplificar  Informació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17557" r="2794" b="3978"/>
          <a:stretch/>
        </p:blipFill>
        <p:spPr bwMode="auto">
          <a:xfrm>
            <a:off x="696685" y="1459150"/>
            <a:ext cx="11299371" cy="521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870857" y="2046514"/>
            <a:ext cx="4419600" cy="9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870857" y="5094514"/>
            <a:ext cx="4419600" cy="9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/>
          <p:cNvSpPr/>
          <p:nvPr/>
        </p:nvSpPr>
        <p:spPr>
          <a:xfrm>
            <a:off x="7489372" y="3591135"/>
            <a:ext cx="4419600" cy="9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extBox 32"/>
          <p:cNvSpPr txBox="1"/>
          <p:nvPr/>
        </p:nvSpPr>
        <p:spPr>
          <a:xfrm>
            <a:off x="696686" y="2046514"/>
            <a:ext cx="4560262" cy="1100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s-CO" sz="11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¿Qué es?</a:t>
            </a:r>
          </a:p>
          <a:p>
            <a:pPr algn="r"/>
            <a:endParaRPr lang="es-CO" sz="800" b="1" spc="145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/>
            <a:r>
              <a:rPr lang="es-ES" sz="1050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Este ejercicio establece el punto óptimo de las características que se esperan en el programa, según su naturaleza y particularidad, y demarca la brecha existente entre la realidad académica y el ideal establecido.</a:t>
            </a:r>
          </a:p>
          <a:p>
            <a:pPr algn="just"/>
            <a:endParaRPr lang="es-CO" sz="1050" spc="145" dirty="0" smtClean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3" name="TextBox 32"/>
          <p:cNvSpPr txBox="1"/>
          <p:nvPr/>
        </p:nvSpPr>
        <p:spPr>
          <a:xfrm>
            <a:off x="696685" y="5179474"/>
            <a:ext cx="4593772" cy="7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s-ES" sz="1100" b="1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Ponderación </a:t>
            </a:r>
            <a:r>
              <a:rPr lang="es-ES" sz="11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es-ES" sz="1100" b="1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factores de calidad</a:t>
            </a:r>
          </a:p>
          <a:p>
            <a:pPr algn="r"/>
            <a:endParaRPr lang="es-CO" sz="800" b="1" spc="145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/>
            <a:r>
              <a:rPr lang="es-ES" sz="1050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establecen las ponderaciones de los factores de calidad tomando como criterio el impacto que deberían tener en el programa. Los valores, en orden de importancia relativa</a:t>
            </a:r>
            <a:r>
              <a:rPr lang="es-ES" sz="105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  <a:endParaRPr lang="es-ES" sz="1050" spc="145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4" name="TextBox 32"/>
          <p:cNvSpPr txBox="1"/>
          <p:nvPr/>
        </p:nvSpPr>
        <p:spPr>
          <a:xfrm>
            <a:off x="7489372" y="3568944"/>
            <a:ext cx="4016828" cy="93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100" b="1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Ponderación </a:t>
            </a:r>
            <a:r>
              <a:rPr lang="es-ES" sz="11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características </a:t>
            </a:r>
            <a:r>
              <a:rPr lang="es-ES" sz="1100" b="1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 calidad</a:t>
            </a:r>
          </a:p>
          <a:p>
            <a:pPr algn="r"/>
            <a:endParaRPr lang="es-CO" sz="800" b="1" spc="145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/>
            <a:r>
              <a:rPr lang="es-ES" sz="1050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realiza determinando la importancia relativa de cada uno de los elementos a </a:t>
            </a:r>
            <a:r>
              <a:rPr lang="es-ES" sz="105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evaluar, </a:t>
            </a:r>
            <a:r>
              <a:rPr lang="es-ES" sz="1050" spc="145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esto se logra mediante la justificada asignación de un número de 1 a 10 dentro de cada </a:t>
            </a:r>
            <a:r>
              <a:rPr lang="es-ES" sz="105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factor.</a:t>
            </a:r>
            <a:endParaRPr lang="es-ES" sz="1050" spc="145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6;p17">
            <a:extLst>
              <a:ext uri="{FF2B5EF4-FFF2-40B4-BE49-F238E27FC236}">
                <a16:creationId xmlns:a16="http://schemas.microsoft.com/office/drawing/2014/main" id="{2B7FB275-C052-4BB2-B0E9-225D238BC8DA}"/>
              </a:ext>
            </a:extLst>
          </p:cNvPr>
          <p:cNvPicPr preferRelativeResize="0"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13191"/>
          <a:stretch/>
        </p:blipFill>
        <p:spPr>
          <a:xfrm>
            <a:off x="1959429" y="217713"/>
            <a:ext cx="9612086" cy="64225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7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571" y="1284514"/>
            <a:ext cx="9286454" cy="5713556"/>
          </a:xfrm>
          <a:prstGeom prst="rect">
            <a:avLst/>
          </a:prstGeom>
        </p:spPr>
      </p:pic>
      <p:sp>
        <p:nvSpPr>
          <p:cNvPr id="5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4 – Operativa de Campo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Recolección de información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3657" y="3831772"/>
            <a:ext cx="2090058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ESTADISTICA</a:t>
            </a:r>
            <a:endParaRPr lang="es-CO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40429" y="2269399"/>
            <a:ext cx="2340430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DOCUMENTAL</a:t>
            </a:r>
            <a:endParaRPr lang="es-CO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80859" y="3831771"/>
            <a:ext cx="194854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2340429" y="5382714"/>
            <a:ext cx="2340430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APRECIACIÓN</a:t>
            </a:r>
            <a:endParaRPr lang="es-CO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931889" y="2280284"/>
            <a:ext cx="2207607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6938266" y="5394143"/>
            <a:ext cx="2201230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50" y="3145972"/>
            <a:ext cx="1966675" cy="202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2348" t="9902" r="5516"/>
          <a:stretch/>
        </p:blipFill>
        <p:spPr>
          <a:xfrm>
            <a:off x="4785208" y="1589315"/>
            <a:ext cx="2040562" cy="203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5745" b="22230"/>
          <a:stretch/>
        </p:blipFill>
        <p:spPr>
          <a:xfrm>
            <a:off x="4796094" y="4618350"/>
            <a:ext cx="2029676" cy="2155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32"/>
          <p:cNvSpPr txBox="1"/>
          <p:nvPr/>
        </p:nvSpPr>
        <p:spPr>
          <a:xfrm>
            <a:off x="7004521" y="2300781"/>
            <a:ext cx="462236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O" sz="16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Información de normatividad institucional y del programa académico.</a:t>
            </a:r>
          </a:p>
        </p:txBody>
      </p:sp>
      <p:sp>
        <p:nvSpPr>
          <p:cNvPr id="16" name="TextBox 32"/>
          <p:cNvSpPr txBox="1"/>
          <p:nvPr/>
        </p:nvSpPr>
        <p:spPr>
          <a:xfrm>
            <a:off x="4796094" y="3877262"/>
            <a:ext cx="404090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O" sz="16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Información referente a la institución o al programa académico.</a:t>
            </a:r>
          </a:p>
        </p:txBody>
      </p:sp>
      <p:sp>
        <p:nvSpPr>
          <p:cNvPr id="17" name="TextBox 32"/>
          <p:cNvSpPr txBox="1"/>
          <p:nvPr/>
        </p:nvSpPr>
        <p:spPr>
          <a:xfrm>
            <a:off x="7036239" y="5428236"/>
            <a:ext cx="404090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O" sz="16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Encuestas aplicadas a la comunidad del programa o la institución. </a:t>
            </a:r>
          </a:p>
        </p:txBody>
      </p:sp>
      <p:pic>
        <p:nvPicPr>
          <p:cNvPr id="1026" name="Picture 2" descr="Cómo hacer una infografía: Tipos, elementos y herramient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64" b="41476" l="9593" r="25013">
                        <a14:foregroundMark x1="23810" y1="39292" x2="24008" y2="40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24812" r="73060" b="56672"/>
          <a:stretch/>
        </p:blipFill>
        <p:spPr bwMode="auto">
          <a:xfrm>
            <a:off x="5154359" y="1933883"/>
            <a:ext cx="1304001" cy="13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mo hacer una infografía: Tipos, elementos y herramient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49" b="78399" l="72619" r="94841">
                        <a14:foregroundMark x1="76190" y1="69832" x2="76587" y2="72626"/>
                        <a14:foregroundMark x1="89683" y1="65363" x2="90079" y2="71322"/>
                        <a14:foregroundMark x1="77183" y1="66294" x2="80754" y2="64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60096" r="5358" b="21814"/>
          <a:stretch/>
        </p:blipFill>
        <p:spPr bwMode="auto">
          <a:xfrm>
            <a:off x="3059354" y="3654063"/>
            <a:ext cx="1089077" cy="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mo hacer una infografía: Tipos, elementos y herramienta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59" b="24209" l="40675" r="61905">
                        <a14:foregroundMark x1="54960" y1="10242" x2="55754" y2="11173"/>
                        <a14:foregroundMark x1="56548" y1="7263" x2="57540" y2="8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63" t="6497" r="38322" b="76051"/>
          <a:stretch/>
        </p:blipFill>
        <p:spPr bwMode="auto">
          <a:xfrm>
            <a:off x="5341824" y="5243120"/>
            <a:ext cx="1116536" cy="9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4 – Operativa de Campo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Aplicación de Instrumentos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69402" y="1938121"/>
            <a:ext cx="2622142" cy="1327593"/>
          </a:xfrm>
          <a:custGeom>
            <a:avLst/>
            <a:gdLst/>
            <a:ahLst/>
            <a:cxnLst/>
            <a:rect l="l" t="t" r="r" b="b"/>
            <a:pathLst>
              <a:path w="5141985" h="2938277">
                <a:moveTo>
                  <a:pt x="0" y="0"/>
                </a:moveTo>
                <a:lnTo>
                  <a:pt x="5141986" y="0"/>
                </a:lnTo>
                <a:lnTo>
                  <a:pt x="5141986" y="2938277"/>
                </a:lnTo>
                <a:lnTo>
                  <a:pt x="0" y="2938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3337272" y="1938121"/>
            <a:ext cx="2519243" cy="1406832"/>
          </a:xfrm>
          <a:custGeom>
            <a:avLst/>
            <a:gdLst/>
            <a:ahLst/>
            <a:cxnLst/>
            <a:rect l="l" t="t" r="r" b="b"/>
            <a:pathLst>
              <a:path w="5141985" h="3187627">
                <a:moveTo>
                  <a:pt x="0" y="0"/>
                </a:moveTo>
                <a:lnTo>
                  <a:pt x="5141986" y="0"/>
                </a:lnTo>
                <a:lnTo>
                  <a:pt x="5141986" y="3187626"/>
                </a:lnTo>
                <a:lnTo>
                  <a:pt x="0" y="3187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052" name="Picture 4" descr="Concepto de ilustración de encuestas y encuestas en línea, personas que  completan el formulario de encuesta en línea en la computadora portátil,  para hacer una nota de papel de lista | Vecto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2" t="12482" r="2701" b="17032"/>
          <a:stretch/>
        </p:blipFill>
        <p:spPr bwMode="auto">
          <a:xfrm>
            <a:off x="6161314" y="2085015"/>
            <a:ext cx="6035499" cy="43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"/>
          <p:cNvSpPr/>
          <p:nvPr/>
        </p:nvSpPr>
        <p:spPr>
          <a:xfrm>
            <a:off x="1856509" y="5035480"/>
            <a:ext cx="2686456" cy="1464518"/>
          </a:xfrm>
          <a:custGeom>
            <a:avLst/>
            <a:gdLst/>
            <a:ahLst/>
            <a:cxnLst/>
            <a:rect l="l" t="t" r="r" b="b"/>
            <a:pathLst>
              <a:path w="5015900" h="2677440">
                <a:moveTo>
                  <a:pt x="0" y="0"/>
                </a:moveTo>
                <a:lnTo>
                  <a:pt x="5015899" y="0"/>
                </a:lnTo>
                <a:lnTo>
                  <a:pt x="5015899" y="2677440"/>
                </a:lnTo>
                <a:lnTo>
                  <a:pt x="0" y="2677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526"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469403" y="3490489"/>
            <a:ext cx="2622142" cy="1478452"/>
          </a:xfrm>
          <a:custGeom>
            <a:avLst/>
            <a:gdLst/>
            <a:ahLst/>
            <a:cxnLst/>
            <a:rect l="l" t="t" r="r" b="b"/>
            <a:pathLst>
              <a:path w="5437016" h="3089538">
                <a:moveTo>
                  <a:pt x="0" y="0"/>
                </a:moveTo>
                <a:lnTo>
                  <a:pt x="5437016" y="0"/>
                </a:lnTo>
                <a:lnTo>
                  <a:pt x="5437016" y="3089538"/>
                </a:lnTo>
                <a:lnTo>
                  <a:pt x="0" y="3089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3337273" y="3459788"/>
            <a:ext cx="2519242" cy="1395242"/>
          </a:xfrm>
          <a:custGeom>
            <a:avLst/>
            <a:gdLst/>
            <a:ahLst/>
            <a:cxnLst/>
            <a:rect l="l" t="t" r="r" b="b"/>
            <a:pathLst>
              <a:path w="5437016" h="3086453">
                <a:moveTo>
                  <a:pt x="0" y="0"/>
                </a:moveTo>
                <a:lnTo>
                  <a:pt x="5437016" y="0"/>
                </a:lnTo>
                <a:lnTo>
                  <a:pt x="5437016" y="3086453"/>
                </a:lnTo>
                <a:lnTo>
                  <a:pt x="0" y="3086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550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05" y="938220"/>
            <a:ext cx="8059275" cy="5020376"/>
          </a:xfrm>
          <a:prstGeom prst="rect">
            <a:avLst/>
          </a:prstGeom>
        </p:spPr>
      </p:pic>
      <p:sp>
        <p:nvSpPr>
          <p:cNvPr id="3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5 – Descriptiva Valorativa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Emisión de Juicios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4833257" y="1317172"/>
            <a:ext cx="2090057" cy="190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90427" y="1801713"/>
            <a:ext cx="2188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Evalúa el estado de la calidad del </a:t>
            </a:r>
            <a:r>
              <a:rPr lang="es-CO" b="1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programa</a:t>
            </a:r>
            <a:endParaRPr lang="es-CO" b="1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67248" y="2104069"/>
            <a:ext cx="2979166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ESCALA </a:t>
            </a:r>
            <a:r>
              <a:rPr lang="es-CO" sz="1050" b="1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VALORATIVA</a:t>
            </a:r>
          </a:p>
          <a:p>
            <a:endParaRPr lang="es-CO" sz="1000" b="1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</a:t>
            </a: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80 - 100] = SE CUMPLE PLENAMENTE </a:t>
            </a:r>
            <a:endParaRPr lang="es-ES" sz="800" spc="172" dirty="0" smtClean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</a:t>
            </a: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60- 79) = SE CUMPLE EN ALTO GRADO </a:t>
            </a:r>
            <a:endParaRPr lang="es-ES" sz="800" spc="172" dirty="0" smtClean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</a:t>
            </a: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40 - 59) = SE CUMPLE ACEPTABLEMENTE </a:t>
            </a:r>
            <a:endParaRPr lang="es-ES" sz="800" spc="172" dirty="0" smtClean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</a:t>
            </a: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20 - 39) = INSATISFACTORIO </a:t>
            </a:r>
            <a:endParaRPr lang="es-ES" sz="800" spc="172" dirty="0" smtClean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(0 </a:t>
            </a: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- 19) = NO SE </a:t>
            </a:r>
            <a:r>
              <a:rPr lang="es-ES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CUMPLE</a:t>
            </a:r>
            <a:endParaRPr lang="es-ES" sz="800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54805" y="4747689"/>
            <a:ext cx="2373084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050" b="1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RESULTADOS</a:t>
            </a:r>
          </a:p>
          <a:p>
            <a:endParaRPr lang="es-CO" sz="1000" b="1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integran los resultados del procesamiento de los instrumentos y la revisión documental.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127176" y="5400751"/>
            <a:ext cx="272142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PARTICIPAN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800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Comité técnico de autoevaluación.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Apreciación de la comunidad de acuerdo a las encuestas.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spc="172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promedia la calificación obtenida del procesamiento de los instrumentos aplicados.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360556" y="5491161"/>
            <a:ext cx="272142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RESULTADOS</a:t>
            </a:r>
          </a:p>
          <a:p>
            <a:endParaRPr lang="es-CO" sz="800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integran los resultados del procesamiento de los instrumentos y la revisión documental.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062223" y="3250537"/>
            <a:ext cx="250371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CALIFICACIONES</a:t>
            </a:r>
          </a:p>
          <a:p>
            <a:endParaRPr lang="es-CO" sz="800" spc="172" dirty="0">
              <a:solidFill>
                <a:srgbClr val="231F2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•Se expresan cualitativa y cuantitativamente.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spc="172" dirty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•Se usa un escala de 1 a 5, en la que 1 expresa el menor grado de cumplimiento y 5 el máximo.</a:t>
            </a:r>
          </a:p>
        </p:txBody>
      </p:sp>
    </p:spTree>
    <p:extLst>
      <p:ext uri="{BB962C8B-B14F-4D97-AF65-F5344CB8AC3E}">
        <p14:creationId xmlns:p14="http://schemas.microsoft.com/office/powerpoint/2010/main" val="28159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MATRIZ EMISIÓN DE JUICIOS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486" y="1356002"/>
            <a:ext cx="10487498" cy="52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6 – Etapa Reguladora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Plan de Mejoramiento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A8859C-901B-429E-B9E0-C27D2860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10581" b="10198"/>
          <a:stretch/>
        </p:blipFill>
        <p:spPr>
          <a:xfrm>
            <a:off x="1329822" y="1353658"/>
            <a:ext cx="9532355" cy="5536999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89246FB-1849-4F59-B06E-72C252FD9B8B}"/>
              </a:ext>
            </a:extLst>
          </p:cNvPr>
          <p:cNvSpPr txBox="1"/>
          <p:nvPr/>
        </p:nvSpPr>
        <p:spPr>
          <a:xfrm>
            <a:off x="1817520" y="2310459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Articular las características de los factores al plan estratégico de desarrollo institucional.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E13204A-E611-48A4-98C8-1FCC2D4F8107}"/>
              </a:ext>
            </a:extLst>
          </p:cNvPr>
          <p:cNvSpPr txBox="1"/>
          <p:nvPr/>
        </p:nvSpPr>
        <p:spPr>
          <a:xfrm>
            <a:off x="1795748" y="3690706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Identificar las oportunidades de mejora y las acciones de sostenimiento.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8E4CB16-4C4B-447B-BEAB-4390C1640A86}"/>
              </a:ext>
            </a:extLst>
          </p:cNvPr>
          <p:cNvSpPr txBox="1"/>
          <p:nvPr/>
        </p:nvSpPr>
        <p:spPr>
          <a:xfrm>
            <a:off x="1817520" y="5070953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Proponer las actividades a desarrollar para las oportunidades de mejora y las acciones de sostenimiento.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ABC18BE-D4A4-448A-97BA-F253206D6DEB}"/>
              </a:ext>
            </a:extLst>
          </p:cNvPr>
          <p:cNvSpPr txBox="1"/>
          <p:nvPr/>
        </p:nvSpPr>
        <p:spPr>
          <a:xfrm>
            <a:off x="8622028" y="1581425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Diseñar los indicadores para las actividades propuestas.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C4E6A3B-E070-48E7-B3C4-FB2F0E1786AA}"/>
              </a:ext>
            </a:extLst>
          </p:cNvPr>
          <p:cNvSpPr txBox="1"/>
          <p:nvPr/>
        </p:nvSpPr>
        <p:spPr>
          <a:xfrm>
            <a:off x="8622028" y="2990516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CO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Elaboración de fichas de acciones de plan de mejoramiento.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8575201" y="4366949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Formalizar el Plan de Mejoramiento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23EE782-DA26-463B-892B-DA6E6B307F5A}"/>
              </a:ext>
            </a:extLst>
          </p:cNvPr>
          <p:cNvSpPr txBox="1"/>
          <p:nvPr/>
        </p:nvSpPr>
        <p:spPr>
          <a:xfrm>
            <a:off x="8652912" y="5708545"/>
            <a:ext cx="1795994" cy="8629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050" b="1" spc="16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Llevar a cabo el seguimiento y evaluación del Plan de Mejoramiento.</a:t>
            </a:r>
          </a:p>
        </p:txBody>
      </p:sp>
    </p:spTree>
    <p:extLst>
      <p:ext uri="{BB962C8B-B14F-4D97-AF65-F5344CB8AC3E}">
        <p14:creationId xmlns:p14="http://schemas.microsoft.com/office/powerpoint/2010/main" val="42376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7 – Etapa Informe de Autoevaluación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Elaboración del documento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218" name="Picture 2" descr="Página 16 | Vectores de Revision Documentos - Descarga vectores gratis de  gran calidad de Freepik | Freepi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07"/>
            <a:ext cx="8857797" cy="623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8 – Etapa de Socialización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Reuniones con grupos de interés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" y="2133601"/>
            <a:ext cx="1110384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3" y="0"/>
            <a:ext cx="8360228" cy="71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9" t="6435" r="29722" b="91880"/>
          <a:stretch/>
        </p:blipFill>
        <p:spPr bwMode="auto">
          <a:xfrm>
            <a:off x="4495799" y="476198"/>
            <a:ext cx="3026227" cy="4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4529" y="389110"/>
            <a:ext cx="2414512" cy="603327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Agenda</a:t>
            </a:r>
            <a:endParaRPr lang="es-CO" sz="32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4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20377" r="75685" b="75639"/>
          <a:stretch/>
        </p:blipFill>
        <p:spPr bwMode="auto">
          <a:xfrm>
            <a:off x="2912052" y="1492125"/>
            <a:ext cx="1757919" cy="7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0" t="35010" r="12222" b="60141"/>
          <a:stretch/>
        </p:blipFill>
        <p:spPr bwMode="auto">
          <a:xfrm>
            <a:off x="7289041" y="2508738"/>
            <a:ext cx="1651332" cy="7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50282" r="77980" b="44870"/>
          <a:stretch/>
        </p:blipFill>
        <p:spPr bwMode="auto">
          <a:xfrm>
            <a:off x="3026229" y="3643302"/>
            <a:ext cx="1822098" cy="7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2" t="65824" r="12121" b="29530"/>
          <a:stretch/>
        </p:blipFill>
        <p:spPr bwMode="auto">
          <a:xfrm>
            <a:off x="7522026" y="4713514"/>
            <a:ext cx="1645891" cy="7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pción De Plantilla De Infografías De Negocios Cinco PNG ,dibujos Resumen,  Antecedentes, Gráfico PNG y Vector para Descargar Gratis | Pngtre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80976" r="75555" b="13974"/>
          <a:stretch/>
        </p:blipFill>
        <p:spPr bwMode="auto">
          <a:xfrm>
            <a:off x="3026229" y="5825661"/>
            <a:ext cx="1848300" cy="69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2827587" y="1563712"/>
            <a:ext cx="1926848" cy="60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8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Objetivo</a:t>
            </a:r>
            <a:endParaRPr lang="es-CO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7241069" y="2598959"/>
            <a:ext cx="1926848" cy="693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Sistema de aseguramiento de la calidad</a:t>
            </a:r>
            <a:endParaRPr lang="es-CO" sz="24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2912052" y="3676819"/>
            <a:ext cx="1926848" cy="693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Modelo de autoevaluación</a:t>
            </a:r>
            <a:endParaRPr lang="es-CO" sz="24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7289041" y="4740726"/>
            <a:ext cx="1926848" cy="693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800" b="1" dirty="0" err="1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Operalización</a:t>
            </a:r>
            <a:r>
              <a:rPr lang="es-ES" sz="18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modelo</a:t>
            </a:r>
            <a:endParaRPr lang="es-CO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2991730" y="5826993"/>
            <a:ext cx="1926848" cy="693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Lineamientos CNA y sistema de evidencias</a:t>
            </a:r>
            <a:endParaRPr lang="es-CO" sz="24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145945" y="474265"/>
            <a:ext cx="9550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Anexos fundamentales del proceso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14" y="251383"/>
            <a:ext cx="8449386" cy="6841604"/>
          </a:xfrm>
          <a:prstGeom prst="rect">
            <a:avLst/>
          </a:prstGeom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7170944" y="1340721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PEP </a:t>
            </a: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Resultados de aprendizaje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7170944" y="2298664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Cuadros Maestros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7192716" y="3266466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Documento – Taller de ponderación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7170944" y="4211924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Análisis Resultados de Encuestas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2424772" y="1767192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Informe y plan de mejoramiento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2424772" y="2757287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Estudios de Impacto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D5B7A1BD-665A-4419-A4AD-D7DEEED998E8}"/>
              </a:ext>
            </a:extLst>
          </p:cNvPr>
          <p:cNvSpPr txBox="1"/>
          <p:nvPr/>
        </p:nvSpPr>
        <p:spPr>
          <a:xfrm>
            <a:off x="2424772" y="3745431"/>
            <a:ext cx="1504970" cy="3792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spcBef>
                <a:spcPct val="0"/>
              </a:spcBef>
            </a:pPr>
            <a:r>
              <a:rPr lang="es-ES" sz="1200" b="1" spc="16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Informe de Deserción </a:t>
            </a:r>
            <a:endParaRPr lang="es-ES" sz="1200" b="1" spc="1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590799" y="474265"/>
            <a:ext cx="910526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ES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Lineamientos para la autoevaluación con fines de acreditación en alta calidad de programas académicos</a:t>
            </a:r>
            <a:endParaRPr lang="es-ES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" y="2462377"/>
            <a:ext cx="11295750" cy="38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93" y="863124"/>
            <a:ext cx="5840936" cy="455529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5057" y="76200"/>
            <a:ext cx="2122714" cy="1415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33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8 TIPOS DE INFOGRAFÍAS PARA POTENCIAR TU ESTRATEGIA DE MARKETING DE  CONTENIDO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164" y1="82486" x2="43079" y2="88418"/>
                        <a14:foregroundMark x1="61441" y1="25706" x2="63136" y2="25706"/>
                        <a14:backgroundMark x1="64407" y1="17514" x2="67655" y2="24859"/>
                        <a14:backgroundMark x1="63418" y1="33616" x2="63418" y2="42373"/>
                        <a14:backgroundMark x1="70056" y1="42373" x2="72316" y2="47458"/>
                        <a14:backgroundMark x1="73870" y1="43503" x2="71610" y2="49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11" y="1872342"/>
            <a:ext cx="9349467" cy="46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2"/>
          <p:cNvSpPr txBox="1"/>
          <p:nvPr/>
        </p:nvSpPr>
        <p:spPr>
          <a:xfrm>
            <a:off x="5418608" y="3101713"/>
            <a:ext cx="461802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24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Lograr la comprensión, apropiación y manejo del modelo de autoevaluación</a:t>
            </a:r>
          </a:p>
        </p:txBody>
      </p:sp>
      <p:sp>
        <p:nvSpPr>
          <p:cNvPr id="9" name="TextBox 30"/>
          <p:cNvSpPr txBox="1"/>
          <p:nvPr/>
        </p:nvSpPr>
        <p:spPr>
          <a:xfrm>
            <a:off x="2282649" y="325059"/>
            <a:ext cx="349766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198"/>
              </a:lnSpc>
              <a:spcBef>
                <a:spcPct val="0"/>
              </a:spcBef>
            </a:pPr>
            <a:r>
              <a:rPr lang="en-US" sz="4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</a:t>
            </a:r>
            <a:r>
              <a:rPr lang="es-CO" sz="4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7782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1201103"/>
            <a:ext cx="6691821" cy="5537154"/>
          </a:xfrm>
          <a:prstGeom prst="rect">
            <a:avLst/>
          </a:prstGeom>
        </p:spPr>
      </p:pic>
      <p:sp>
        <p:nvSpPr>
          <p:cNvPr id="5" name="TextBox 30"/>
          <p:cNvSpPr txBox="1"/>
          <p:nvPr/>
        </p:nvSpPr>
        <p:spPr>
          <a:xfrm>
            <a:off x="2152021" y="346831"/>
            <a:ext cx="9550122" cy="1004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198"/>
              </a:lnSpc>
              <a:spcBef>
                <a:spcPct val="0"/>
              </a:spcBef>
            </a:pPr>
            <a:r>
              <a:rPr lang="en-US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 </a:t>
            </a:r>
            <a:r>
              <a:rPr lang="es-CO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ASEGURAMIENTO DE LA CALIDAD</a:t>
            </a:r>
            <a:endParaRPr lang="es-CO" sz="4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Box 32"/>
          <p:cNvSpPr txBox="1"/>
          <p:nvPr/>
        </p:nvSpPr>
        <p:spPr>
          <a:xfrm>
            <a:off x="8063837" y="2412822"/>
            <a:ext cx="3387935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Acreditación Institucional</a:t>
            </a:r>
          </a:p>
        </p:txBody>
      </p:sp>
      <p:sp>
        <p:nvSpPr>
          <p:cNvPr id="7" name="TextBox 32"/>
          <p:cNvSpPr txBox="1"/>
          <p:nvPr/>
        </p:nvSpPr>
        <p:spPr>
          <a:xfrm>
            <a:off x="8063836" y="3321524"/>
            <a:ext cx="338793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Acreditación de programas Académicos</a:t>
            </a:r>
          </a:p>
        </p:txBody>
      </p:sp>
      <p:sp>
        <p:nvSpPr>
          <p:cNvPr id="8" name="TextBox 32"/>
          <p:cNvSpPr txBox="1"/>
          <p:nvPr/>
        </p:nvSpPr>
        <p:spPr>
          <a:xfrm>
            <a:off x="8063835" y="4241112"/>
            <a:ext cx="338793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Condiciones de calidad: Pregrado y Posgrado</a:t>
            </a:r>
          </a:p>
        </p:txBody>
      </p:sp>
      <p:sp>
        <p:nvSpPr>
          <p:cNvPr id="9" name="TextBox 32"/>
          <p:cNvSpPr txBox="1"/>
          <p:nvPr/>
        </p:nvSpPr>
        <p:spPr>
          <a:xfrm>
            <a:off x="8063835" y="5419991"/>
            <a:ext cx="364919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Cultura de la Autoevaluación</a:t>
            </a:r>
          </a:p>
        </p:txBody>
      </p:sp>
      <p:pic>
        <p:nvPicPr>
          <p:cNvPr id="3078" name="Picture 6" descr="Plantilla De Infografía De Negocios Vacía De Color Sobre Un Fondo Blanco,  Ilustración Vectorial Ilustraciones svg, vectoriales, clip art vectorizado  libre de derechos. Image 7516779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69" y="2551321"/>
            <a:ext cx="1411617" cy="141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lantilla De Infografía De Negocios Vacía De Color Sobre Un Fondo Blanco,  Ilustración Vectorial Ilustraciones svg, vectoriales, clip art vectorizado  libre de derechos. Image 7516779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0" y="4199485"/>
            <a:ext cx="1731775" cy="17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2"/>
          <p:cNvSpPr txBox="1"/>
          <p:nvPr/>
        </p:nvSpPr>
        <p:spPr>
          <a:xfrm>
            <a:off x="1960738" y="3108856"/>
            <a:ext cx="688277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CNA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710406" y="4915736"/>
            <a:ext cx="12550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6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CONACES</a:t>
            </a:r>
          </a:p>
        </p:txBody>
      </p:sp>
    </p:spTree>
    <p:extLst>
      <p:ext uri="{BB962C8B-B14F-4D97-AF65-F5344CB8AC3E}">
        <p14:creationId xmlns:p14="http://schemas.microsoft.com/office/powerpoint/2010/main" val="3400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1945192" y="618975"/>
            <a:ext cx="95501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CO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ACREDITACIÓN EN ALTA CALIDAD</a:t>
            </a:r>
          </a:p>
          <a:p>
            <a:pPr marL="0" lvl="0" indent="0" algn="ctr">
              <a:spcBef>
                <a:spcPct val="0"/>
              </a:spcBef>
            </a:pPr>
            <a:r>
              <a:rPr lang="es-CO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OBJETIVOS</a:t>
            </a:r>
            <a:endParaRPr lang="es-CO" sz="4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3" t="12884" r="11070" b="15633"/>
          <a:stretch/>
        </p:blipFill>
        <p:spPr>
          <a:xfrm>
            <a:off x="489857" y="2013859"/>
            <a:ext cx="6087890" cy="46046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05" t="15089" r="29400" b="83052"/>
          <a:stretch/>
        </p:blipFill>
        <p:spPr>
          <a:xfrm>
            <a:off x="4876801" y="2284872"/>
            <a:ext cx="478970" cy="1719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05" t="15089" r="29400" b="83052"/>
          <a:stretch/>
        </p:blipFill>
        <p:spPr>
          <a:xfrm>
            <a:off x="5486401" y="3080657"/>
            <a:ext cx="536478" cy="1925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05" t="15089" r="29400" b="83052"/>
          <a:stretch/>
        </p:blipFill>
        <p:spPr>
          <a:xfrm>
            <a:off x="5754640" y="4049486"/>
            <a:ext cx="536478" cy="2306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05" t="15089" r="29400" b="83052"/>
          <a:stretch/>
        </p:blipFill>
        <p:spPr>
          <a:xfrm>
            <a:off x="5812148" y="5045531"/>
            <a:ext cx="536478" cy="1925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05" t="15089" r="29400" b="83052"/>
          <a:stretch/>
        </p:blipFill>
        <p:spPr>
          <a:xfrm>
            <a:off x="5162908" y="5954486"/>
            <a:ext cx="536478" cy="192582"/>
          </a:xfrm>
          <a:prstGeom prst="rect">
            <a:avLst/>
          </a:prstGeom>
        </p:spPr>
      </p:pic>
      <p:sp>
        <p:nvSpPr>
          <p:cNvPr id="12" name="TextBox 32"/>
          <p:cNvSpPr txBox="1"/>
          <p:nvPr/>
        </p:nvSpPr>
        <p:spPr>
          <a:xfrm>
            <a:off x="6204032" y="2063064"/>
            <a:ext cx="51062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20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Promover una cultura de la alta calidad.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6348626" y="2869171"/>
            <a:ext cx="51062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20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Favorece la construcción de la comunidad universitaria.</a:t>
            </a:r>
          </a:p>
        </p:txBody>
      </p:sp>
      <p:sp>
        <p:nvSpPr>
          <p:cNvPr id="14" name="TextBox 32"/>
          <p:cNvSpPr txBox="1"/>
          <p:nvPr/>
        </p:nvSpPr>
        <p:spPr>
          <a:xfrm>
            <a:off x="6577747" y="3857051"/>
            <a:ext cx="51062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20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Impulsa una cultura de la autorregulación.</a:t>
            </a:r>
          </a:p>
        </p:txBody>
      </p:sp>
      <p:sp>
        <p:nvSpPr>
          <p:cNvPr id="15" name="TextBox 32"/>
          <p:cNvSpPr txBox="1"/>
          <p:nvPr/>
        </p:nvSpPr>
        <p:spPr>
          <a:xfrm>
            <a:off x="6720253" y="4844931"/>
            <a:ext cx="459000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20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Incentiva el desarrollo de la investigación, creación y extensión social.</a:t>
            </a:r>
          </a:p>
        </p:txBody>
      </p:sp>
      <p:sp>
        <p:nvSpPr>
          <p:cNvPr id="16" name="TextBox 32"/>
          <p:cNvSpPr txBox="1"/>
          <p:nvPr/>
        </p:nvSpPr>
        <p:spPr>
          <a:xfrm>
            <a:off x="6348626" y="5952448"/>
            <a:ext cx="51062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20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Incrementa la confianza nacional e internacional.</a:t>
            </a:r>
          </a:p>
        </p:txBody>
      </p:sp>
    </p:spTree>
    <p:extLst>
      <p:ext uri="{BB962C8B-B14F-4D97-AF65-F5344CB8AC3E}">
        <p14:creationId xmlns:p14="http://schemas.microsoft.com/office/powerpoint/2010/main" val="39046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44" t="9221" r="7929" b="8997"/>
          <a:stretch/>
        </p:blipFill>
        <p:spPr>
          <a:xfrm>
            <a:off x="2993572" y="2786742"/>
            <a:ext cx="6531430" cy="3973286"/>
          </a:xfrm>
          <a:prstGeom prst="rect">
            <a:avLst/>
          </a:prstGeom>
        </p:spPr>
      </p:pic>
      <p:sp>
        <p:nvSpPr>
          <p:cNvPr id="7" name="TextBox 30"/>
          <p:cNvSpPr txBox="1"/>
          <p:nvPr/>
        </p:nvSpPr>
        <p:spPr>
          <a:xfrm>
            <a:off x="1945192" y="630351"/>
            <a:ext cx="95501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CO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ACREDITACIÓN EN ALTA CALIDAD</a:t>
            </a:r>
          </a:p>
          <a:p>
            <a:pPr marL="0" lvl="0" indent="0" algn="ctr">
              <a:spcBef>
                <a:spcPct val="0"/>
              </a:spcBef>
            </a:pPr>
            <a:r>
              <a:rPr lang="es-CO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BENEFICIOS</a:t>
            </a:r>
            <a:endParaRPr lang="es-CO" sz="4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307" y="4495800"/>
            <a:ext cx="2659579" cy="2362200"/>
          </a:xfrm>
          <a:prstGeom prst="rect">
            <a:avLst/>
          </a:prstGeom>
        </p:spPr>
      </p:pic>
      <p:sp>
        <p:nvSpPr>
          <p:cNvPr id="9" name="TextBox 32"/>
          <p:cNvSpPr txBox="1"/>
          <p:nvPr/>
        </p:nvSpPr>
        <p:spPr>
          <a:xfrm>
            <a:off x="4721922" y="2119542"/>
            <a:ext cx="3387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Promueve la empleabilidad de egresados</a:t>
            </a:r>
          </a:p>
        </p:txBody>
      </p:sp>
      <p:sp>
        <p:nvSpPr>
          <p:cNvPr id="10" name="TextBox 32"/>
          <p:cNvSpPr txBox="1"/>
          <p:nvPr/>
        </p:nvSpPr>
        <p:spPr>
          <a:xfrm>
            <a:off x="1837208" y="2550429"/>
            <a:ext cx="3387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Favorece la participación en proyectos de cooperación. </a:t>
            </a:r>
          </a:p>
        </p:txBody>
      </p:sp>
      <p:sp>
        <p:nvSpPr>
          <p:cNvPr id="11" name="TextBox 32"/>
          <p:cNvSpPr txBox="1"/>
          <p:nvPr/>
        </p:nvSpPr>
        <p:spPr>
          <a:xfrm>
            <a:off x="9525002" y="5343931"/>
            <a:ext cx="236756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Facilita la convalidación de títulos.</a:t>
            </a:r>
          </a:p>
        </p:txBody>
      </p:sp>
      <p:sp>
        <p:nvSpPr>
          <p:cNvPr id="12" name="TextBox 32"/>
          <p:cNvSpPr txBox="1"/>
          <p:nvPr/>
        </p:nvSpPr>
        <p:spPr>
          <a:xfrm>
            <a:off x="217641" y="4291666"/>
            <a:ext cx="338793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Facilita los convenios para programas académicos de doble titulación.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726866" y="3347122"/>
            <a:ext cx="3377049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 acceso a recursos gubernamentales que se priorizan entre las IES acreditadas.</a:t>
            </a:r>
          </a:p>
        </p:txBody>
      </p:sp>
      <p:sp>
        <p:nvSpPr>
          <p:cNvPr id="14" name="TextBox 32"/>
          <p:cNvSpPr txBox="1"/>
          <p:nvPr/>
        </p:nvSpPr>
        <p:spPr>
          <a:xfrm>
            <a:off x="391689" y="5236210"/>
            <a:ext cx="259783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Favorece la flexibilidad y el prestigio de los profesores. </a:t>
            </a:r>
          </a:p>
        </p:txBody>
      </p:sp>
      <p:sp>
        <p:nvSpPr>
          <p:cNvPr id="15" name="TextBox 32"/>
          <p:cNvSpPr txBox="1"/>
          <p:nvPr/>
        </p:nvSpPr>
        <p:spPr>
          <a:xfrm>
            <a:off x="9063881" y="4291666"/>
            <a:ext cx="272782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Favorece la participación en redes académicas y científicas. </a:t>
            </a:r>
          </a:p>
        </p:txBody>
      </p:sp>
      <p:sp>
        <p:nvSpPr>
          <p:cNvPr id="16" name="TextBox 32"/>
          <p:cNvSpPr txBox="1"/>
          <p:nvPr/>
        </p:nvSpPr>
        <p:spPr>
          <a:xfrm>
            <a:off x="7722763" y="2551279"/>
            <a:ext cx="3489523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Aumenta el reconocimiento y el posicionamiento regional, nacional e internacional.</a:t>
            </a:r>
          </a:p>
        </p:txBody>
      </p:sp>
      <p:sp>
        <p:nvSpPr>
          <p:cNvPr id="17" name="TextBox 32"/>
          <p:cNvSpPr txBox="1"/>
          <p:nvPr/>
        </p:nvSpPr>
        <p:spPr>
          <a:xfrm>
            <a:off x="8597120" y="3347122"/>
            <a:ext cx="304354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Facilita la movilidad entre universidades acreditadas nacionales e internacionales.</a:t>
            </a:r>
          </a:p>
        </p:txBody>
      </p:sp>
    </p:spTree>
    <p:extLst>
      <p:ext uri="{BB962C8B-B14F-4D97-AF65-F5344CB8AC3E}">
        <p14:creationId xmlns:p14="http://schemas.microsoft.com/office/powerpoint/2010/main" val="6033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217336" y="673402"/>
            <a:ext cx="95501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 </a:t>
            </a:r>
            <a:r>
              <a:rPr lang="es-ES" sz="4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MODELO DE AUTOEVALUACIÓN </a:t>
            </a:r>
            <a:r>
              <a:rPr lang="es-ES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</a:p>
          <a:p>
            <a:pPr lvl="0">
              <a:spcBef>
                <a:spcPct val="0"/>
              </a:spcBef>
            </a:pPr>
            <a:r>
              <a:rPr lang="es-ES" sz="4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s-ES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           INSTITUCIÓNAL</a:t>
            </a:r>
            <a:endParaRPr lang="es-CO" sz="4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67" name="Imagen 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48" y="2536599"/>
            <a:ext cx="9764309" cy="4136343"/>
          </a:xfrm>
          <a:prstGeom prst="rect">
            <a:avLst/>
          </a:prstGeom>
        </p:spPr>
      </p:pic>
      <p:pic>
        <p:nvPicPr>
          <p:cNvPr id="168" name="Imagen 16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175" y="1708565"/>
            <a:ext cx="1024746" cy="1192431"/>
          </a:xfrm>
          <a:prstGeom prst="rect">
            <a:avLst/>
          </a:prstGeom>
        </p:spPr>
      </p:pic>
      <p:pic>
        <p:nvPicPr>
          <p:cNvPr id="170" name="Imagen 1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29483" y="1808207"/>
            <a:ext cx="856747" cy="993145"/>
          </a:xfrm>
          <a:prstGeom prst="rect">
            <a:avLst/>
          </a:prstGeom>
        </p:spPr>
      </p:pic>
      <p:sp>
        <p:nvSpPr>
          <p:cNvPr id="173" name="TextBox 32"/>
          <p:cNvSpPr txBox="1"/>
          <p:nvPr/>
        </p:nvSpPr>
        <p:spPr>
          <a:xfrm>
            <a:off x="1797064" y="1982601"/>
            <a:ext cx="208920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Autorregulación presente en todo el proceso</a:t>
            </a:r>
          </a:p>
        </p:txBody>
      </p:sp>
      <p:sp>
        <p:nvSpPr>
          <p:cNvPr id="174" name="TextBox 32"/>
          <p:cNvSpPr txBox="1"/>
          <p:nvPr/>
        </p:nvSpPr>
        <p:spPr>
          <a:xfrm>
            <a:off x="8640280" y="2212446"/>
            <a:ext cx="2089203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2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Calidad como proceso</a:t>
            </a:r>
          </a:p>
        </p:txBody>
      </p:sp>
      <p:sp>
        <p:nvSpPr>
          <p:cNvPr id="175" name="TextBox 32"/>
          <p:cNvSpPr txBox="1"/>
          <p:nvPr/>
        </p:nvSpPr>
        <p:spPr>
          <a:xfrm>
            <a:off x="2685860" y="6119172"/>
            <a:ext cx="699902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1400" b="1" spc="145" dirty="0" smtClean="0">
                <a:solidFill>
                  <a:srgbClr val="231F2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SERVICIO IDEAL DE EDUCACION – SERVICIO REAL DE EDUCACION </a:t>
            </a:r>
          </a:p>
        </p:txBody>
      </p:sp>
    </p:spTree>
    <p:extLst>
      <p:ext uri="{BB962C8B-B14F-4D97-AF65-F5344CB8AC3E}">
        <p14:creationId xmlns:p14="http://schemas.microsoft.com/office/powerpoint/2010/main" val="10885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/>
          <p:nvPr/>
        </p:nvSpPr>
        <p:spPr>
          <a:xfrm>
            <a:off x="2217336" y="673402"/>
            <a:ext cx="955012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</a:t>
            </a:r>
            <a:r>
              <a:rPr lang="es-ES" sz="40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OPERACIONALIZACIÓN DEL MODELO</a:t>
            </a:r>
            <a:endParaRPr lang="es-CO" sz="4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228" y="1288955"/>
            <a:ext cx="10720289" cy="57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1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67A4FEC4-A879-4C43-9635-914AA7DBB3BB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3"/>
          <a:stretch/>
        </p:blipFill>
        <p:spPr bwMode="auto">
          <a:xfrm>
            <a:off x="413151" y="1347096"/>
            <a:ext cx="11387469" cy="3015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925D2FF7-38DD-454D-AA2D-50521BDC237A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8" b="13728"/>
          <a:stretch/>
        </p:blipFill>
        <p:spPr bwMode="auto">
          <a:xfrm>
            <a:off x="500624" y="4503315"/>
            <a:ext cx="11195443" cy="2561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reeform 34">
            <a:extLst>
              <a:ext uri="{FF2B5EF4-FFF2-40B4-BE49-F238E27FC236}">
                <a16:creationId xmlns:a16="http://schemas.microsoft.com/office/drawing/2014/main" id="{3E3804E3-6010-4501-B1FC-EA3BAF2CCF1C}"/>
              </a:ext>
            </a:extLst>
          </p:cNvPr>
          <p:cNvSpPr/>
          <p:nvPr/>
        </p:nvSpPr>
        <p:spPr>
          <a:xfrm>
            <a:off x="3221919" y="4503317"/>
            <a:ext cx="1636260" cy="1783695"/>
          </a:xfrm>
          <a:prstGeom prst="roundRect">
            <a:avLst/>
          </a:prstGeom>
          <a:blipFill>
            <a:blip r:embed="rId3"/>
            <a:stretch>
              <a:fillRect l="-34927" r="-11631"/>
            </a:stretch>
          </a:blipFill>
        </p:spPr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80D313FF-9D8D-430E-A2C1-99437F758889}"/>
              </a:ext>
            </a:extLst>
          </p:cNvPr>
          <p:cNvSpPr/>
          <p:nvPr/>
        </p:nvSpPr>
        <p:spPr>
          <a:xfrm>
            <a:off x="9421701" y="4503317"/>
            <a:ext cx="1558440" cy="1783696"/>
          </a:xfrm>
          <a:prstGeom prst="roundRect">
            <a:avLst/>
          </a:prstGeom>
          <a:blipFill>
            <a:blip r:embed="rId4"/>
            <a:stretch>
              <a:fillRect l="-27100" r="-67210"/>
            </a:stretch>
          </a:blipFill>
        </p:spPr>
      </p:sp>
      <p:sp>
        <p:nvSpPr>
          <p:cNvPr id="6" name="Freeform 33">
            <a:extLst>
              <a:ext uri="{FF2B5EF4-FFF2-40B4-BE49-F238E27FC236}">
                <a16:creationId xmlns:a16="http://schemas.microsoft.com/office/drawing/2014/main" id="{1B76F89E-170A-4890-999B-A2318CAD3AC0}"/>
              </a:ext>
            </a:extLst>
          </p:cNvPr>
          <p:cNvSpPr/>
          <p:nvPr/>
        </p:nvSpPr>
        <p:spPr>
          <a:xfrm>
            <a:off x="7355595" y="4546596"/>
            <a:ext cx="1636260" cy="1783696"/>
          </a:xfrm>
          <a:prstGeom prst="roundRect">
            <a:avLst/>
          </a:prstGeom>
          <a:blipFill>
            <a:blip r:embed="rId5"/>
            <a:stretch>
              <a:fillRect l="-23704" r="-52368"/>
            </a:stretch>
          </a:blipFill>
        </p:spPr>
      </p:sp>
      <p:sp>
        <p:nvSpPr>
          <p:cNvPr id="7" name="Freeform 31">
            <a:extLst>
              <a:ext uri="{FF2B5EF4-FFF2-40B4-BE49-F238E27FC236}">
                <a16:creationId xmlns:a16="http://schemas.microsoft.com/office/drawing/2014/main" id="{E0146947-664F-4642-8393-63D5B9F810BE}"/>
              </a:ext>
            </a:extLst>
          </p:cNvPr>
          <p:cNvSpPr/>
          <p:nvPr/>
        </p:nvSpPr>
        <p:spPr>
          <a:xfrm>
            <a:off x="5289489" y="4503315"/>
            <a:ext cx="1636260" cy="1783696"/>
          </a:xfrm>
          <a:prstGeom prst="roundRect">
            <a:avLst/>
          </a:prstGeom>
          <a:blipFill>
            <a:blip r:embed="rId6"/>
            <a:stretch>
              <a:fillRect t="-1098" b="-645"/>
            </a:stretch>
          </a:blipFill>
        </p:spPr>
      </p:sp>
      <p:sp>
        <p:nvSpPr>
          <p:cNvPr id="8" name="Freeform 32">
            <a:extLst>
              <a:ext uri="{FF2B5EF4-FFF2-40B4-BE49-F238E27FC236}">
                <a16:creationId xmlns:a16="http://schemas.microsoft.com/office/drawing/2014/main" id="{2BE19687-E50A-4E18-9899-0281267C4E1C}"/>
              </a:ext>
            </a:extLst>
          </p:cNvPr>
          <p:cNvSpPr/>
          <p:nvPr/>
        </p:nvSpPr>
        <p:spPr>
          <a:xfrm>
            <a:off x="1244264" y="4503315"/>
            <a:ext cx="1556978" cy="1783696"/>
          </a:xfrm>
          <a:prstGeom prst="roundRect">
            <a:avLst/>
          </a:prstGeom>
          <a:blipFill>
            <a:blip r:embed="rId7"/>
            <a:stretch>
              <a:fillRect l="-28947" r="-65364"/>
            </a:stretch>
          </a:blipFill>
        </p:spPr>
      </p:sp>
      <p:pic>
        <p:nvPicPr>
          <p:cNvPr id="9" name="Imagen 8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EA22C90D-F6C8-4485-8FE7-608E7C0EEAFF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48509" r="80367" b="48840"/>
          <a:stretch/>
        </p:blipFill>
        <p:spPr bwMode="auto">
          <a:xfrm>
            <a:off x="1468692" y="3938855"/>
            <a:ext cx="895455" cy="222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43A9AA5F-C75B-438C-964F-EEDCF934F2C5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49202" r="63580" b="48840"/>
          <a:stretch/>
        </p:blipFill>
        <p:spPr bwMode="auto">
          <a:xfrm>
            <a:off x="3539160" y="3999344"/>
            <a:ext cx="884239" cy="151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85A06A46-2510-48CC-B352-E6D8F07D2E48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0" t="48240" r="48007" b="48839"/>
          <a:stretch/>
        </p:blipFill>
        <p:spPr bwMode="auto">
          <a:xfrm>
            <a:off x="5418161" y="3975517"/>
            <a:ext cx="1121115" cy="172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6199FA02-B73C-4D8E-97CF-8274CB642115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8" t="48477" r="26004" b="48602"/>
          <a:stretch/>
        </p:blipFill>
        <p:spPr bwMode="auto">
          <a:xfrm>
            <a:off x="7752613" y="3972207"/>
            <a:ext cx="817481" cy="172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Plantilla de infografía de rectángulo de los participantes de la economía creadora">
            <a:extLst>
              <a:ext uri="{FF2B5EF4-FFF2-40B4-BE49-F238E27FC236}">
                <a16:creationId xmlns:a16="http://schemas.microsoft.com/office/drawing/2014/main" id="{44B8F448-12BC-411B-ACC7-3324139C6E9C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3" t="48457" r="7765" b="47249"/>
          <a:stretch/>
        </p:blipFill>
        <p:spPr bwMode="auto">
          <a:xfrm>
            <a:off x="10027981" y="3937788"/>
            <a:ext cx="594198" cy="254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314DEE30-0395-4515-9F9C-0125C0F58CBF}"/>
              </a:ext>
            </a:extLst>
          </p:cNvPr>
          <p:cNvSpPr txBox="1"/>
          <p:nvPr/>
        </p:nvSpPr>
        <p:spPr>
          <a:xfrm>
            <a:off x="3015015" y="3779984"/>
            <a:ext cx="1953793" cy="5450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654" b="1" spc="16" dirty="0">
                <a:solidFill>
                  <a:srgbClr val="FFFFFF"/>
                </a:solidFill>
                <a:latin typeface="Century Gothic" panose="020B0502020202020204" pitchFamily="34" charset="0"/>
              </a:rPr>
              <a:t>Estudiantes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4E17354-7E7D-44C7-A66A-102D8FE7BEC2}"/>
              </a:ext>
            </a:extLst>
          </p:cNvPr>
          <p:cNvSpPr txBox="1"/>
          <p:nvPr/>
        </p:nvSpPr>
        <p:spPr>
          <a:xfrm>
            <a:off x="936638" y="3777518"/>
            <a:ext cx="1953793" cy="5450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654" b="1" spc="16" dirty="0">
                <a:solidFill>
                  <a:srgbClr val="FFFFFF"/>
                </a:solidFill>
                <a:latin typeface="Century Gothic" panose="020B0502020202020204" pitchFamily="34" charset="0"/>
              </a:rPr>
              <a:t>Docentes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E999174-3205-4D04-A493-D51E03551941}"/>
              </a:ext>
            </a:extLst>
          </p:cNvPr>
          <p:cNvSpPr txBox="1"/>
          <p:nvPr/>
        </p:nvSpPr>
        <p:spPr>
          <a:xfrm>
            <a:off x="5110933" y="3770496"/>
            <a:ext cx="1953793" cy="5450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654" b="1" spc="16" dirty="0">
                <a:solidFill>
                  <a:srgbClr val="FFFFFF"/>
                </a:solidFill>
                <a:latin typeface="Century Gothic" panose="020B0502020202020204" pitchFamily="34" charset="0"/>
              </a:rPr>
              <a:t>Graduados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7240314D-BFE0-488B-9DF8-71BE8CD60D45}"/>
              </a:ext>
            </a:extLst>
          </p:cNvPr>
          <p:cNvSpPr txBox="1"/>
          <p:nvPr/>
        </p:nvSpPr>
        <p:spPr>
          <a:xfrm>
            <a:off x="7209802" y="3792468"/>
            <a:ext cx="1953793" cy="5450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654" b="1" spc="16" dirty="0">
                <a:solidFill>
                  <a:srgbClr val="FFFFFF"/>
                </a:solidFill>
                <a:latin typeface="Century Gothic" panose="020B0502020202020204" pitchFamily="34" charset="0"/>
              </a:rPr>
              <a:t>Administrativos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9AC89AD-6AC3-4D9B-875D-EFAE2DA1DCB2}"/>
              </a:ext>
            </a:extLst>
          </p:cNvPr>
          <p:cNvSpPr txBox="1"/>
          <p:nvPr/>
        </p:nvSpPr>
        <p:spPr>
          <a:xfrm>
            <a:off x="9276890" y="3777518"/>
            <a:ext cx="1953793" cy="5450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654" b="1" spc="16" dirty="0">
                <a:solidFill>
                  <a:srgbClr val="FFFFFF"/>
                </a:solidFill>
                <a:latin typeface="Century Gothic" panose="020B0502020202020204" pitchFamily="34" charset="0"/>
              </a:rPr>
              <a:t>Sector externo</a:t>
            </a:r>
          </a:p>
        </p:txBody>
      </p:sp>
      <p:sp>
        <p:nvSpPr>
          <p:cNvPr id="19" name="TextBox 30"/>
          <p:cNvSpPr txBox="1"/>
          <p:nvPr/>
        </p:nvSpPr>
        <p:spPr>
          <a:xfrm>
            <a:off x="2145945" y="474265"/>
            <a:ext cx="95501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Etapa 1 – Organizacional</a:t>
            </a:r>
          </a:p>
          <a:p>
            <a:pPr lvl="0" algn="r">
              <a:spcBef>
                <a:spcPct val="0"/>
              </a:spcBef>
            </a:pPr>
            <a:r>
              <a:rPr lang="es-CO" sz="32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¿</a:t>
            </a:r>
            <a:r>
              <a:rPr lang="es-CO" sz="32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Quienes participan?</a:t>
            </a:r>
            <a:endParaRPr lang="es-CO" sz="3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10942</TotalTime>
  <Words>808</Words>
  <Application>Microsoft Office PowerPoint</Application>
  <PresentationFormat>Panorámica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Ebrima</vt:lpstr>
      <vt:lpstr>Tema de Office</vt:lpstr>
      <vt:lpstr>Proceso de Autoevaluación de Programas Académicos </vt:lpstr>
      <vt:lpstr>Agenda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 Aven</dc:creator>
  <cp:lastModifiedBy>USUARIO</cp:lastModifiedBy>
  <cp:revision>318</cp:revision>
  <cp:lastPrinted>2025-06-18T16:30:28Z</cp:lastPrinted>
  <dcterms:created xsi:type="dcterms:W3CDTF">2020-07-23T17:53:57Z</dcterms:created>
  <dcterms:modified xsi:type="dcterms:W3CDTF">2026-02-23T13:30:44Z</dcterms:modified>
</cp:coreProperties>
</file>