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80" r:id="rId18"/>
    <p:sldId id="282" r:id="rId19"/>
    <p:sldId id="276" r:id="rId20"/>
    <p:sldId id="278" r:id="rId21"/>
    <p:sldId id="277" r:id="rId22"/>
    <p:sldId id="285" r:id="rId23"/>
    <p:sldId id="286" r:id="rId24"/>
    <p:sldId id="274" r:id="rId25"/>
    <p:sldId id="284" r:id="rId26"/>
    <p:sldId id="283" r:id="rId27"/>
    <p:sldId id="264" r:id="rId2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GRADO DE SATISFACCIÓN DE USUSARIOS 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semestre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34979731700204142"/>
          <c:w val="0.81388888888888888"/>
          <c:h val="0.578460921551472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670888013998251"/>
                  <c:y val="-0.27856554389034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Hoja1!$I$6:$K$6</c:f>
              <c:strCache>
                <c:ptCount val="3"/>
                <c:pt idx="0">
                  <c:v>DEFICIENTE</c:v>
                </c:pt>
                <c:pt idx="1">
                  <c:v>BUENO</c:v>
                </c:pt>
                <c:pt idx="2">
                  <c:v>EXCELENTE</c:v>
                </c:pt>
              </c:strCache>
            </c:strRef>
          </c:cat>
          <c:val>
            <c:numRef>
              <c:f>Hoja1!$I$7:$K$7</c:f>
              <c:numCache>
                <c:formatCode>0</c:formatCode>
                <c:ptCount val="3"/>
                <c:pt idx="0">
                  <c:v>716</c:v>
                </c:pt>
                <c:pt idx="1">
                  <c:v>9387</c:v>
                </c:pt>
                <c:pt idx="2">
                  <c:v>3247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31750" cap="flat" cmpd="sng" algn="ctr">
      <a:solidFill>
        <a:schemeClr val="accent3">
          <a:lumMod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GRADO DE SATISFACCIÓN TODOS</a:t>
            </a:r>
          </a:p>
          <a:p>
            <a:pPr>
              <a:defRPr sz="1200"/>
            </a:pPr>
            <a:r>
              <a:rPr lang="en-US" sz="1200"/>
              <a:t> LOS PROCESOS A DE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Hoja5!$D$28:$F$28</c:f>
              <c:strCache>
                <c:ptCount val="3"/>
                <c:pt idx="0">
                  <c:v>DEFICIENTE</c:v>
                </c:pt>
                <c:pt idx="1">
                  <c:v>BUENO</c:v>
                </c:pt>
                <c:pt idx="2">
                  <c:v>EXCELENTE</c:v>
                </c:pt>
              </c:strCache>
            </c:strRef>
          </c:cat>
          <c:val>
            <c:numRef>
              <c:f>Hoja5!$D$29:$F$29</c:f>
              <c:numCache>
                <c:formatCode>General</c:formatCode>
                <c:ptCount val="3"/>
                <c:pt idx="0">
                  <c:v>10950</c:v>
                </c:pt>
                <c:pt idx="1">
                  <c:v>35181</c:v>
                </c:pt>
                <c:pt idx="2">
                  <c:v>19649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6">
            <a:lumMod val="5000"/>
            <a:lumOff val="95000"/>
          </a:schemeClr>
        </a:gs>
        <a:gs pos="74000">
          <a:schemeClr val="accent6">
            <a:lumMod val="45000"/>
            <a:lumOff val="55000"/>
          </a:schemeClr>
        </a:gs>
        <a:gs pos="83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  <a:tileRect/>
    </a:gradFill>
    <a:ln w="31750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GRADO DE SATISFACCIÓN TODOS LOS PROCESOS SEMESTRE B DE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3"/>
          <c:y val="0.26183435403907845"/>
          <c:w val="0.97222222222222221"/>
          <c:h val="0.689572032662583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0722500596516345"/>
                  <c:y val="0.1342084220041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411347517730495"/>
                  <c:y val="-0.15754919794179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276595744680851"/>
                  <c:y val="4.0846088355281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[1]Hoja5!$E$28:$G$28</c:f>
              <c:strCache>
                <c:ptCount val="3"/>
                <c:pt idx="0">
                  <c:v>DEFICIENTE</c:v>
                </c:pt>
                <c:pt idx="1">
                  <c:v>BUENO</c:v>
                </c:pt>
                <c:pt idx="2">
                  <c:v>EXCELENTE</c:v>
                </c:pt>
              </c:strCache>
            </c:strRef>
          </c:cat>
          <c:val>
            <c:numRef>
              <c:f>[1]Hoja5!$E$29:$G$29</c:f>
              <c:numCache>
                <c:formatCode>General</c:formatCode>
                <c:ptCount val="3"/>
                <c:pt idx="0">
                  <c:v>1592</c:v>
                </c:pt>
                <c:pt idx="1">
                  <c:v>6982</c:v>
                </c:pt>
                <c:pt idx="2">
                  <c:v>6824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6">
            <a:lumMod val="5000"/>
            <a:lumOff val="95000"/>
          </a:schemeClr>
        </a:gs>
        <a:gs pos="74000">
          <a:schemeClr val="accent6">
            <a:lumMod val="45000"/>
            <a:lumOff val="55000"/>
          </a:schemeClr>
        </a:gs>
        <a:gs pos="83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</a:gradFill>
    <a:ln w="31750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SEMESTRE A DE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974671916010498"/>
                  <c:y val="-0.15621536891221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Hoja1!$G$36:$I$36</c:f>
              <c:strCache>
                <c:ptCount val="3"/>
                <c:pt idx="0">
                  <c:v>DEFICIENTE</c:v>
                </c:pt>
                <c:pt idx="1">
                  <c:v>BUENO</c:v>
                </c:pt>
                <c:pt idx="2">
                  <c:v>EXCELENTE</c:v>
                </c:pt>
              </c:strCache>
            </c:strRef>
          </c:cat>
          <c:val>
            <c:numRef>
              <c:f>Hoja1!$G$37:$I$37</c:f>
              <c:numCache>
                <c:formatCode>General</c:formatCode>
                <c:ptCount val="3"/>
                <c:pt idx="0">
                  <c:v>1592</c:v>
                </c:pt>
                <c:pt idx="1">
                  <c:v>6982</c:v>
                </c:pt>
                <c:pt idx="2">
                  <c:v>6824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6">
            <a:lumMod val="5000"/>
            <a:lumOff val="95000"/>
          </a:schemeClr>
        </a:gs>
        <a:gs pos="74000">
          <a:schemeClr val="accent6">
            <a:lumMod val="45000"/>
            <a:lumOff val="55000"/>
          </a:schemeClr>
        </a:gs>
        <a:gs pos="83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</a:gradFill>
    <a:ln w="31750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SEMESTRE B DE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11823053368329"/>
                  <c:y val="-0.32814340915718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Hoja1!$C$36:$E$36</c:f>
              <c:strCache>
                <c:ptCount val="3"/>
                <c:pt idx="0">
                  <c:v>DEFICIENTE</c:v>
                </c:pt>
                <c:pt idx="1">
                  <c:v>BUENO</c:v>
                </c:pt>
                <c:pt idx="2">
                  <c:v>EXCELENTE</c:v>
                </c:pt>
              </c:strCache>
            </c:strRef>
          </c:cat>
          <c:val>
            <c:numRef>
              <c:f>Hoja1!$C$37:$E$37</c:f>
              <c:numCache>
                <c:formatCode>General</c:formatCode>
                <c:ptCount val="3"/>
                <c:pt idx="0">
                  <c:v>1366</c:v>
                </c:pt>
                <c:pt idx="1">
                  <c:v>5882</c:v>
                </c:pt>
                <c:pt idx="2">
                  <c:v>2146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6">
            <a:lumMod val="5000"/>
            <a:lumOff val="95000"/>
          </a:schemeClr>
        </a:gs>
        <a:gs pos="74000">
          <a:schemeClr val="accent6">
            <a:lumMod val="45000"/>
            <a:lumOff val="55000"/>
          </a:schemeClr>
        </a:gs>
        <a:gs pos="83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  <a:tileRect/>
    </a:gradFill>
    <a:ln w="31750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9F35C-3CFD-4306-B574-0D91B77BF872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54CA45-242F-4695-A6D7-576876BDE8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64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CA45-242F-4695-A6D7-576876BDE89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412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57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74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276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64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7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40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7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73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5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74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36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9E1A-B8C3-4A7D-8D73-E789E80D26E1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68BA-7872-4503-BD5E-F6F8F7B3B8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9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7171" y="4718957"/>
            <a:ext cx="9647371" cy="1355272"/>
          </a:xfrm>
        </p:spPr>
        <p:txBody>
          <a:bodyPr>
            <a:noAutofit/>
          </a:bodyPr>
          <a:lstStyle/>
          <a:p>
            <a:r>
              <a:rPr lang="es-CO" sz="40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SATISFACCIÓN DE USUARIOS</a:t>
            </a:r>
            <a:br>
              <a:rPr lang="es-CO" sz="40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40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DE GESTIÓN DE LA CALIDAD</a:t>
            </a:r>
            <a:endParaRPr lang="es-CO" sz="40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91842"/>
              </p:ext>
            </p:extLst>
          </p:nvPr>
        </p:nvGraphicFramePr>
        <p:xfrm>
          <a:off x="274409" y="1004048"/>
          <a:ext cx="5534720" cy="472446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09890"/>
                <a:gridCol w="1068713"/>
                <a:gridCol w="3956117"/>
              </a:tblGrid>
              <a:tr h="466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PROCESO</a:t>
                      </a:r>
                      <a:endParaRPr lang="es-CO" sz="9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AREA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SERVICIO A EVALUAR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524686"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BIBLIOTECARIA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VALOR AFECTIVO DEL SERVICIO</a:t>
                      </a:r>
                      <a:endParaRPr lang="es-CO" sz="14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 personal es amable, ofrece atención personalizada y muestra buena disposición para responder a las preguntas planteadas.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3935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 personal responde a  las preguntas y da solución a sus inquietudes.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2623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LA BIBLIOTECA COMO ESPACIO</a:t>
                      </a:r>
                      <a:endParaRPr lang="es-CO" sz="14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 espacio de la biblioteca es un lugar confortable y acogedor.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2623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La señalización actual le permite la ubicación dentro de la misma.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3935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 equipamiento como PC, tomacorrientes, muebles y enseres.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3935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CONTROL DE LA INFORMACIÓN</a:t>
                      </a:r>
                      <a:endParaRPr lang="es-CO" sz="14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Accede fácilmente a los recursos electrónicos que ofrece la biblioteca.</a:t>
                      </a:r>
                      <a:endParaRPr lang="es-CO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3935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El sitio web de la biblioteca le permite encontrar fácilmente la información.</a:t>
                      </a:r>
                      <a:endParaRPr lang="es-CO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5246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Los materiales impresos y digitales de la biblioteca satisfacen las necesidades de información.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6558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Por medio de los servicios que ofrece la biblioteca es fácil el acceso a recursos de otras universidades y centros de investigación.</a:t>
                      </a:r>
                      <a:endParaRPr lang="es-CO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ctr"/>
                </a:tc>
              </a:tr>
              <a:tr h="2623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Grado de satisfacción con el servicio prestado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5755" marR="35755" marT="0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73261"/>
              </p:ext>
            </p:extLst>
          </p:nvPr>
        </p:nvGraphicFramePr>
        <p:xfrm>
          <a:off x="5943600" y="1024466"/>
          <a:ext cx="5520267" cy="471593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09600"/>
                <a:gridCol w="1202267"/>
                <a:gridCol w="3708400"/>
              </a:tblGrid>
              <a:tr h="748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PROCESO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>
                          <a:effectLst/>
                        </a:rPr>
                        <a:t>AREA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>
                          <a:effectLst/>
                        </a:rPr>
                        <a:t>SERVICIO A EVALUAR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>
                          <a:effectLst/>
                        </a:rPr>
                        <a:t>GESTIÓN DE LA COMUNICACIÓN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effectLst/>
                        </a:rPr>
                        <a:t>COMUNICACIÓN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Perfil de twiter (@Uni_Tolima)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Canal de Youtube (Uni Tolima)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7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Facebook (Prensa Universidad del Tolima)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7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Boletín UT al Día (correos institucionales)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7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</a:rPr>
                        <a:t>Boletín Virtual de la UT (correos, página web UT)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7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</a:rPr>
                        <a:t>Periódico Institucional "Tolima Universitario"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60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Imagen institucional en piezas promocionales (volantes, videos, entre otros)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7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</a:rPr>
                        <a:t>Grado de satisfacción con el servicio prestado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2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18471"/>
              </p:ext>
            </p:extLst>
          </p:nvPr>
        </p:nvGraphicFramePr>
        <p:xfrm>
          <a:off x="5943600" y="1004045"/>
          <a:ext cx="5988424" cy="50919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81318"/>
                <a:gridCol w="1134002"/>
                <a:gridCol w="4173104"/>
              </a:tblGrid>
              <a:tr h="209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PROCESO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AREA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SERVICIO A EVALUAR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19975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DEL MEJORAMIENTO CONTINUO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ESTADÍSTICAS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Suministro de datos de deserción estudiantil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577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SGC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Asesoría y acompañamiento en las actividades de mantenimiento y mejora del Sistema de Gestión de Calidad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3849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SATISFACCIÓN DEL USUARIO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Evaluación de la prestación del servicio de los procesos del Sistema de Gestión de la Calidad.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3849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Evaluación de Satisfacción de Usuarios de los procesos del Sistema de Gestión de la Calidad.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192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Grado de satisfacción con el servicio prestado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577431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 LA PLANEACIÓN INSTITUCIONAL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ACOMPAÑAMIENTO</a:t>
                      </a:r>
                      <a:r>
                        <a:rPr lang="es-CO" sz="1200" dirty="0">
                          <a:effectLst/>
                        </a:rPr>
                        <a:t> </a:t>
                      </a:r>
                      <a:r>
                        <a:rPr lang="es-CO" sz="1200" dirty="0" smtClean="0">
                          <a:effectLst/>
                        </a:rPr>
                        <a:t>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 </a:t>
                      </a:r>
                      <a:r>
                        <a:rPr lang="es-CO" sz="1200" dirty="0">
                          <a:effectLst/>
                        </a:rPr>
                        <a:t>SEGUIMIENTO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Asesoría y acompañamiento en la construcción, seguimiento y autoevaluación del plan de acción institucional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192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Recepción y revisión de estudios previos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577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Recepción y revisión de solicitudes de Disponibilidad Presupuestal / Necesidades de Bienes y elementos de plan de compras y adición al plan de compras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192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PRESUPUESTO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Expedición de certificados de viabilidad financiera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3849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Seguimiento a los recursos económicos institucionales (CREE, Estampilla)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19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INFRAESTRUCTURA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Adecuación, remodelación, ampliación y construcción de espacios físicos de la Universidad del Tolima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577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SATISFACCIÓN DEL USUARIO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72716"/>
              </p:ext>
            </p:extLst>
          </p:nvPr>
        </p:nvGraphicFramePr>
        <p:xfrm>
          <a:off x="194945" y="984794"/>
          <a:ext cx="5623149" cy="512017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78206"/>
                <a:gridCol w="893202"/>
                <a:gridCol w="3951741"/>
              </a:tblGrid>
              <a:tr h="227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PROCESO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AREA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SERVICIO A EVALUAR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GESTIÓN DE ADMISIONES REGISTRO Y CONTROL ACADÉMICO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ESTUDIANTES ANTIGUOS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Tiempo en la entrega de certificados y hojas de vida académicas.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/>
                </a:tc>
              </a:tr>
              <a:tr h="2083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Disposición y actitud del funcionario que le atendió.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/>
                </a:tc>
              </a:tr>
              <a:tr h="2083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Grado de satisfacción con el servicio prestado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ESTUDIANTES NUEVOS</a:t>
                      </a:r>
                      <a:endParaRPr lang="es-CO" sz="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Trámite de matrícula académica (última etapa del proceso)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/>
                </a:tc>
              </a:tr>
              <a:tr h="2083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Disposición y actitud del funcionario que le atendió.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/>
                </a:tc>
              </a:tr>
              <a:tr h="2083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Grado de satisfacción con el servicio prestado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FINANCIERA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PRESUPUESTO GF-P01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Emisión de Certificados de disponibilidad y registros presupuestales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Suministro de información financiera y presupuestal  para usuarios internos y externos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TESORERÍA  GF-P02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Recaudo de servicios académicos con tarjeta crédito y débito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6473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Giros y suministro de información de pago de cuentas a proveedores, estudiantes, funcionarios y entidades por transferencia electrónica y giro de cheque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Verificación de pagos de matrículas, derechos de grado, seminarios y otros servicios académicos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4278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MATRICULAS GF-P04  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Liquidación de matrícula financiera y demás novedades académicas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2083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Certificación para fondos de pensiones y cesantías 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  <a:tr h="2083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829" marR="1482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75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70990"/>
              </p:ext>
            </p:extLst>
          </p:nvPr>
        </p:nvGraphicFramePr>
        <p:xfrm>
          <a:off x="1465602" y="938420"/>
          <a:ext cx="9408588" cy="510177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42834"/>
                <a:gridCol w="1692691"/>
                <a:gridCol w="7173063"/>
              </a:tblGrid>
              <a:tr h="157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PROCESO</a:t>
                      </a:r>
                      <a:endParaRPr lang="es-CO" sz="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AREA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SERVICIO A EVALUAR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DEL TALENTO HUMANO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vert="vert27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TALENTO HUMANO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Selección y vinculación de personal administrativo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2468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Solicitud de correo electrónico, </a:t>
                      </a:r>
                      <a:r>
                        <a:rPr lang="es-CO" sz="1100" dirty="0" err="1">
                          <a:effectLst/>
                        </a:rPr>
                        <a:t>spark</a:t>
                      </a:r>
                      <a:r>
                        <a:rPr lang="es-CO" sz="1100" dirty="0">
                          <a:effectLst/>
                        </a:rPr>
                        <a:t>, cuenta de usuario en plataforma, carnet.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Solicitud de constancias y certificados.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433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Nómina de sueldos, pago a terceros, pago auxilio educativo para hijos, pago bonificación especial para cónyuge o compañera, pago planilla de monitores, pago planilla asesores práctica docente, pago nómina catedráticos.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Liquidación y prestaciones sociales personal transitorio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Liquidación y pago de cesantías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Capacitación funcionarios Administrativos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rowSpan="1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GESTIÓN LOGÍSTICA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vert="vert27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SERVICIOS ESPECIALES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Monitoria de aulas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Servicio de Vigilancia.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Asignación de vehículos para prácticas académicas 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Información en Portería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Préstamo de equipos audiovisuales.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PLANTA FÍSICA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Mantenimiento de Planta Física.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Embellecimiento del Campus.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Adecuación aulas de clase.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ASEO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Aseo y adecuación de los bloques de aulas.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Aseo en oficinas y baños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SATISFACCIÓN DEL USUARIO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246841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INVESTIGACIÓN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vert="vert27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INVESTIGACIÓN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Asesorías y capacitaciones para el desarrollo de proyectos de investigación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55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Financiación de actividades para el fomento de la investigación 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Financiación de proyectos de investigación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24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Edición y publicación de libros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58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Proceso de indexación de revistas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ctr"/>
                </a:tc>
              </a:tr>
              <a:tr h="163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1152" marR="2115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9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21904"/>
              </p:ext>
            </p:extLst>
          </p:nvPr>
        </p:nvGraphicFramePr>
        <p:xfrm>
          <a:off x="781323" y="1153272"/>
          <a:ext cx="10352841" cy="46020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217806"/>
                <a:gridCol w="1057836"/>
                <a:gridCol w="8077199"/>
              </a:tblGrid>
              <a:tr h="339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PROCESO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AREA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SERVICIO A EVALUAR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DOCUMENTAL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vert="vert27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DOCUMENTAL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Consulta en sala.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Consulta telefónica.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Consulta de información mediante correo electrónico.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Revisión tablas de contenido de las resoluciones y acuerdos.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Referencial (orientamos a los usuarios en donde puede encontrar la información).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Organización de archivos de gestión.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Inventarios documentales a los archivos de gestión.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5166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Suministro de materiales de archivo (entrega de cajas, carpetas y ganchos </a:t>
                      </a:r>
                      <a:r>
                        <a:rPr lang="es-CO" sz="1200" dirty="0" err="1">
                          <a:effectLst/>
                        </a:rPr>
                        <a:t>legajadores</a:t>
                      </a:r>
                      <a:r>
                        <a:rPr lang="es-CO" sz="1200" dirty="0">
                          <a:effectLst/>
                        </a:rPr>
                        <a:t> a las diferentes unidades académico administrativas). 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Custodia de archivos 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b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Grado de satisfacción con el servicio prestado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GESTIÓN DE BIENES Y SERVICIOS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vert="vert27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CONTRATACIÓN Y ALMACEN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Elaboración de contratos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b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Legalización y liquidación de contratos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Tramite de bienes y elementos plan de compras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Tramite de bienes y elementos de solicitudes adicionales al plan de compras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ctr"/>
                </a:tc>
              </a:tr>
              <a:tr h="2675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Grado de satisfacción con el servicio prestado</a:t>
                      </a:r>
                      <a:endParaRPr lang="es-CO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3292" marR="3329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76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10670"/>
              </p:ext>
            </p:extLst>
          </p:nvPr>
        </p:nvGraphicFramePr>
        <p:xfrm>
          <a:off x="1799976" y="995086"/>
          <a:ext cx="8168778" cy="52174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30204"/>
                <a:gridCol w="1517174"/>
                <a:gridCol w="5821400"/>
              </a:tblGrid>
              <a:tr h="26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PROCESO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AREA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SERVICIO A EVALUAR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rowSpan="2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PLAN DE ESTUDIOS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Pertinencia de las asignaturas o núcleos problémicos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Actualización de contenidos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Competencias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ACTIVIDAD DOCENTE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Metodología para el desarrollo de las temáticas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Conocimiento y dominio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El proceso de evaluación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La preparación de los estudiantes para la vida laboral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Capacidad de comunicación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Trato personal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Calidad de las asesorías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Cumplimiento de horarios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Utilización de ayudas y recursos educativos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Prácticas Pedagógicas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PRACTICAS DE CAMPO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Pertinencia 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Programación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Cumplimiento de objetivos de la práctica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Sistema de evaluación de la practica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42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Sistema de transporte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Ingreso de la carga académica  a la plataforma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  <a:tr h="255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Grado de satisfacción con el servicio prestado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8777" marR="287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46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60222"/>
              </p:ext>
            </p:extLst>
          </p:nvPr>
        </p:nvGraphicFramePr>
        <p:xfrm>
          <a:off x="1673083" y="794685"/>
          <a:ext cx="8976987" cy="543771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46606"/>
                <a:gridCol w="1743336"/>
                <a:gridCol w="6487045"/>
              </a:tblGrid>
              <a:tr h="1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PROCESO</a:t>
                      </a:r>
                      <a:endParaRPr lang="es-CO" sz="105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AREA</a:t>
                      </a:r>
                      <a:endParaRPr lang="es-CO" sz="105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SERVICIO A EVALUAR</a:t>
                      </a:r>
                      <a:endParaRPr lang="es-CO" sz="105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rowSpan="2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PROYECCIÓN SOCIAL</a:t>
                      </a:r>
                      <a:endParaRPr lang="es-CO" sz="105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LABORATORIOS</a:t>
                      </a:r>
                      <a:endParaRPr lang="es-CO" sz="105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Análisis de muestras prestado por el laboratorio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La oferta de servicios del laboratorio LASEREX satisface sus necesidades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en el servicio prestado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PROYECCIÓN SOCIAL</a:t>
                      </a:r>
                      <a:endParaRPr lang="es-CO" sz="105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Proyectos de Gestión social y comunitaria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Proyectos de Gestión y Desarrollo Tecnológico e innovación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Programas estratégicos de estudio e información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046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Educación continuada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Prácticas Académicas y Servicio social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Servicios de consultorías y asesorías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Servicios Docentes Asistenciales(clínicas, consultorios, laboratorios y otros)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046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Eventos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 relaciones con Graduados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 relaciones Internacionales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 procesos Culturales y Deportivos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Gestión de comunicación Pública y de difusión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b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GRADUADOS</a:t>
                      </a:r>
                      <a:endParaRPr lang="es-CO" sz="105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Apoyo a las asociaciones y eventos de graduados.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672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Portal laboral para acceder a ofertas de empleo en la Universidad del Tolima para graduados.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Celebración del día del Graduado.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046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Carnetización de graduados.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Descuentos para cursar posgrados y educación continuada a los graduados.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 a los graduados.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046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RELACIONES INTERNACIONALES</a:t>
                      </a:r>
                      <a:endParaRPr lang="es-CO" sz="105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Consultas y asesorías.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Postulación para intercambios y pasantías.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Asistencia eventos en calidad de ponentes.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Actividades de extensión: charlas informativas, conferencias, ferias, entre otros.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200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Difusión de información relacionada con oportunidades en el exterior.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ctr"/>
                </a:tc>
              </a:tr>
              <a:tr h="133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Grado de satisfacción con el servicio prestado.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179" marR="1817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11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07439"/>
              </p:ext>
            </p:extLst>
          </p:nvPr>
        </p:nvGraphicFramePr>
        <p:xfrm>
          <a:off x="1735667" y="999066"/>
          <a:ext cx="8238065" cy="47618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21266"/>
                <a:gridCol w="465667"/>
                <a:gridCol w="2641600"/>
                <a:gridCol w="4309532"/>
              </a:tblGrid>
              <a:tr h="138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effectLst/>
                        </a:rPr>
                        <a:t>PROCESO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effectLst/>
                        </a:rPr>
                        <a:t>AREA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effectLst/>
                        </a:rPr>
                        <a:t>SERVICIO A EVALUAR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1327">
                <a:tc rowSpan="21">
                  <a:txBody>
                    <a:bodyPr/>
                    <a:lstStyle/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GESTIÓN DE DESARROLLO HUMANO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SEGURIDAD Y SALUD EN EL TRABAJO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  <a:tc rowSpan="5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Atención y reporte accidentes de trabajo Estudiantes, Decreto 055/2015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3913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Seguimiento accidentes de trabajo Estudiantes, Decreto 055/2015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31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Calificación riesgo ARL Estudiantes, Decreto 055/2015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3913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Asesoría a Estudiantes en temas relacionados con Seguridad y salud en el trabajo.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31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Grado de satisfacción con el servicio prestado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1469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algn="ctr" rtl="0" fontAlgn="ctr"/>
                      <a:r>
                        <a:rPr lang="es-CO" sz="1050" u="none" strike="noStrike">
                          <a:effectLst/>
                        </a:rPr>
                        <a:t>BIENESTAR UNIVERSITARIO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vert="vert27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Becas estudiantiles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2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Monitorias académicas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2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Asistencias administrativas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2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Crédito de ICETEX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2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Apoyos médicos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2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050" u="none" strike="noStrike" dirty="0">
                          <a:effectLst/>
                        </a:rPr>
                        <a:t>Grado de satisfacción con el servicio prestado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71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1050" u="none" strike="noStrike">
                          <a:effectLst/>
                        </a:rPr>
                        <a:t>ALOJAMIENTO FEMENINO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Proceso de Selección y Adjudicación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2203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Seguimiento por parte de Sección Asistencial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valor del Subsidio Alojamiento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Cumplimiento en el pago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2203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Grado de satisfacción con el servicio prestado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/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ALOJAMIENTTO MASCULINO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Proceso de Selección y Adjudicación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Seguimiento por parte de Sección Asistencial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Seguridad en las Instalaciones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Aseo en las Instalaciones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Grado de satisfacción con el servicio prestado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678" marR="6678" marT="66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10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8590"/>
              </p:ext>
            </p:extLst>
          </p:nvPr>
        </p:nvGraphicFramePr>
        <p:xfrm>
          <a:off x="1017495" y="1095781"/>
          <a:ext cx="10457330" cy="482988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64170"/>
                <a:gridCol w="542274"/>
                <a:gridCol w="1205072"/>
                <a:gridCol w="8045814"/>
              </a:tblGrid>
              <a:tr h="7653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0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0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 smtClean="0">
                          <a:effectLst/>
                        </a:rPr>
                        <a:t>PROCESO</a:t>
                      </a:r>
                      <a:endParaRPr lang="es-CO" sz="1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2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 smtClean="0">
                          <a:effectLst/>
                        </a:rPr>
                        <a:t>AREA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MODALIDAD EDUCACIÓN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2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 smtClean="0">
                          <a:effectLst/>
                        </a:rPr>
                        <a:t>SERVICIO </a:t>
                      </a:r>
                      <a:r>
                        <a:rPr lang="es-CO" sz="1200" kern="1200" dirty="0">
                          <a:effectLst/>
                        </a:rPr>
                        <a:t>A EVALUAR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409682">
                <a:tc rowSpan="14">
                  <a:txBody>
                    <a:bodyPr/>
                    <a:lstStyle/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effectLst/>
                        </a:rPr>
                        <a:t> </a:t>
                      </a:r>
                      <a:endParaRPr lang="es-CO" sz="1200" dirty="0">
                        <a:effectLst/>
                      </a:endParaRPr>
                    </a:p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GESTIÓN DEL DESARROLLO HUMANO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 vert="vert270"/>
                </a:tc>
                <a:tc rowSpan="14">
                  <a:txBody>
                    <a:bodyPr/>
                    <a:lstStyle/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   </a:t>
                      </a:r>
                      <a:endParaRPr lang="es-CO" sz="1600" dirty="0">
                        <a:effectLst/>
                      </a:endParaRPr>
                    </a:p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INDUCCIÓN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 vert="vert270"/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DISTANCIA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Contenido de cada una de las actividades realizadas durante la Jornada de Inducción.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4902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effectLst/>
                        </a:rPr>
                        <a:t>La información y actividades programadas fueron útiles para el fortalecimiento de las expectativas esperadas en el programa académico escogido.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4096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Programación de las actividades brindadas por las Direcciones del Programa al que ingreso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effectLst/>
                        </a:rPr>
                        <a:t>Bienvenida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Internacionalización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Acreditación Institucional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effectLst/>
                        </a:rPr>
                        <a:t>Bienestar Universitario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Portafolio Servicios Biblioteca Rafael Parga Cortés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Estrategia de Formación en Educación a Distancia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Temática Inclusión y Diversidad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Actividad Cultural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Procesos Integrales CAT Ibagué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effectLst/>
                        </a:rPr>
                        <a:t>Participación del Programa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250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effectLst/>
                        </a:rPr>
                        <a:t>Grado de satisfacción con el servicio prestado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86135"/>
              </p:ext>
            </p:extLst>
          </p:nvPr>
        </p:nvGraphicFramePr>
        <p:xfrm>
          <a:off x="694764" y="923365"/>
          <a:ext cx="10833848" cy="509194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67637"/>
                <a:gridCol w="760921"/>
                <a:gridCol w="1494003"/>
                <a:gridCol w="7711287"/>
              </a:tblGrid>
              <a:tr h="5904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2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 smtClean="0">
                          <a:effectLst/>
                        </a:rPr>
                        <a:t>PROCESO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2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 smtClean="0">
                          <a:effectLst/>
                        </a:rPr>
                        <a:t>AREA</a:t>
                      </a:r>
                      <a:endParaRPr lang="es-CO" sz="105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MODALIDAD EDUCACIÓN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effectLst/>
                        </a:rPr>
                        <a:t>SERVICIO A EVALUAR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rowSpan="15">
                  <a:txBody>
                    <a:bodyPr/>
                    <a:lstStyle/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>
                          <a:effectLst/>
                        </a:rPr>
                        <a:t> </a:t>
                      </a:r>
                      <a:endParaRPr lang="es-CO" sz="1600" dirty="0">
                        <a:effectLst/>
                      </a:endParaRPr>
                    </a:p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GESTIÓN DEL DESARROLLO HUMANO</a:t>
                      </a:r>
                      <a:endParaRPr lang="es-CO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vert="vert270"/>
                </a:tc>
                <a:tc rowSpan="15">
                  <a:txBody>
                    <a:bodyPr/>
                    <a:lstStyle/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   </a:t>
                      </a:r>
                      <a:endParaRPr lang="es-CO" sz="1600" dirty="0">
                        <a:effectLst/>
                      </a:endParaRPr>
                    </a:p>
                    <a:p>
                      <a:pPr marL="73025" marR="7302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INDUCCIÓN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vert="vert270"/>
                </a:tc>
                <a:tc rowSpan="15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PRESENCIAL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Conversatorio Vicerrectoría de Desarrollo Humano 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Conversatorio Universitario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Taller de Emprendimiento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Portafolio de Servicios Oficina de Desarrollo Institucional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Actividad Descubre Tu Universidad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Muestra Deportiva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Muestra Cultural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Política de Inclusión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Modelo del Proceso de Autoevaluación y Acreditación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Movilízate en Tu Bici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Portafolio de Servicios de la Vicerrectoría de Desarrollo Humano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Portafolio de Servicios Centro Cultural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Participación del Programa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Cursos Nivelatorios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  <a:tr h="3001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Grado de satisfacción con el servicio prestado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1132" marR="31132" marT="86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3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31340"/>
              </p:ext>
            </p:extLst>
          </p:nvPr>
        </p:nvGraphicFramePr>
        <p:xfrm>
          <a:off x="1197643" y="1362635"/>
          <a:ext cx="9084874" cy="444733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02122"/>
                <a:gridCol w="2492188"/>
                <a:gridCol w="5190564"/>
              </a:tblGrid>
              <a:tr h="627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121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effectLst/>
                        </a:rPr>
                        <a:t>USUARIOS DE LOS SERVICIOS </a:t>
                      </a:r>
                      <a:r>
                        <a:rPr lang="es-CO" sz="1200" baseline="0" dirty="0" smtClean="0">
                          <a:effectLst/>
                        </a:rPr>
                        <a:t> DE LA </a:t>
                      </a:r>
                      <a:r>
                        <a:rPr lang="es-CO" sz="1200" dirty="0" smtClean="0">
                          <a:effectLst/>
                        </a:rPr>
                        <a:t>UNIVERSIDAD </a:t>
                      </a:r>
                      <a:r>
                        <a:rPr lang="es-CO" sz="1200" dirty="0">
                          <a:effectLst/>
                        </a:rPr>
                        <a:t>DEL TOLIMA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1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ESTRATOS</a:t>
                      </a:r>
                      <a:endParaRPr lang="es-CO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PROCESO</a:t>
                      </a:r>
                      <a:endParaRPr lang="es-CO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ESTUDIANTES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MODALIDAD DE EDUCACIÓN: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/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PRESENCIAL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DISTANCIA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POSGRADOS PRESENCIAL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POSGRADOS DISTANCIA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BIBLIOTECARIA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360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DEL DESARROLLO HUMANO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LA COMUNICACIÓN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FORMACIÓN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5404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DE ADMISIONES REGISTRO Y CONTROL ACADÉMICO 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LOGISTICA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DOCENTES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DE PLANTA Y CATEDRÁTICOS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/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DOCENTES PRESENCIAL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DISTANCIA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POSGRADOS PRESENCIAL</a:t>
                      </a:r>
                      <a:br>
                        <a:rPr lang="es-CO" sz="1200">
                          <a:effectLst/>
                        </a:rPr>
                      </a:br>
                      <a:r>
                        <a:rPr lang="es-CO" sz="1200">
                          <a:effectLst/>
                        </a:rPr>
                        <a:t>POSGRADOS DISTANCIA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BIBLIOTECARIA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360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DEL DESARROLLO HUMANO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DE LA COMUNICACIÓN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LOGISTICA</a:t>
                      </a:r>
                      <a:endParaRPr lang="es-CO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FINANCIERA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904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LA PLANEACIÓN</a:t>
                      </a:r>
                      <a:endParaRPr lang="es-CO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0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88325" y="1901535"/>
            <a:ext cx="5246582" cy="626709"/>
          </a:xfrm>
        </p:spPr>
        <p:txBody>
          <a:bodyPr>
            <a:normAutofit/>
          </a:bodyPr>
          <a:lstStyle/>
          <a:p>
            <a:pPr algn="l"/>
            <a:r>
              <a:rPr lang="es-CO" sz="3200" b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Tabla de Contenidos</a:t>
            </a:r>
            <a:endParaRPr lang="es-CO" sz="3200" b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88325" y="2528244"/>
            <a:ext cx="9860345" cy="33995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s-CO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Introducción</a:t>
            </a:r>
          </a:p>
          <a:p>
            <a:pPr>
              <a:buFont typeface="+mj-lt"/>
              <a:buAutoNum type="arabicPeriod"/>
            </a:pPr>
            <a:r>
              <a:rPr lang="es-CO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</a:t>
            </a:r>
          </a:p>
          <a:p>
            <a:pPr>
              <a:buFont typeface="+mj-lt"/>
              <a:buAutoNum type="arabicPeriod"/>
            </a:pPr>
            <a:r>
              <a:rPr lang="es-CO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Evaluación permanente de la satisfacción de usuarios</a:t>
            </a:r>
          </a:p>
          <a:p>
            <a:pPr>
              <a:buFont typeface="+mj-lt"/>
              <a:buAutoNum type="arabicPeriod"/>
            </a:pPr>
            <a:r>
              <a:rPr lang="es-CO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Evaluación semestral de la satisfacción de usuarios</a:t>
            </a:r>
          </a:p>
          <a:p>
            <a:pPr>
              <a:buFont typeface="+mj-lt"/>
              <a:buAutoNum type="arabicPeriod"/>
            </a:pPr>
            <a:r>
              <a:rPr lang="es-CO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Servicios por proceso</a:t>
            </a:r>
          </a:p>
          <a:p>
            <a:pPr>
              <a:buFont typeface="+mj-lt"/>
              <a:buAutoNum type="arabicPeriod"/>
            </a:pPr>
            <a:endParaRPr lang="es-CO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77125"/>
              </p:ext>
            </p:extLst>
          </p:nvPr>
        </p:nvGraphicFramePr>
        <p:xfrm>
          <a:off x="605971" y="855278"/>
          <a:ext cx="10922640" cy="503913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450994"/>
                <a:gridCol w="3917576"/>
                <a:gridCol w="4554070"/>
              </a:tblGrid>
              <a:tr h="9498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93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/>
                        </a:rPr>
                        <a:t>USUARIOS DE LOS SERVICIOS </a:t>
                      </a:r>
                      <a:r>
                        <a:rPr lang="es-CO" sz="1600" baseline="0" dirty="0" smtClean="0">
                          <a:effectLst/>
                        </a:rPr>
                        <a:t> DE LA </a:t>
                      </a:r>
                      <a:r>
                        <a:rPr lang="es-CO" sz="1600" dirty="0" smtClean="0">
                          <a:effectLst/>
                        </a:rPr>
                        <a:t>UNIVERSIDAD DEL TOLIMA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93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ESTRATOS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PROCESO</a:t>
                      </a:r>
                      <a:endParaRPr lang="es-CO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80421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FUNCIOANRIOS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400" dirty="0">
                          <a:effectLst/>
                        </a:rPr>
                        <a:t>PERSONAL ADMINISTRATIVO: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/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/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 DE PLANTA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DE CONTRATISTAS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TRANSITORIO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DOCUMENTAL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80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DE TALENTO HUMANO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80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FINANCIERA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80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DE LA PLANEACIÓN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3478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GESTIÓN DE MEJORAMIENTO CONTINUO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3478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DEL DESARROLLO HUMANO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80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DE LA COMUNICACIÓN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280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LOGISTICA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80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INTEGRANTES 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</a:rPr>
                        <a:t>INTEGRANTES: </a:t>
                      </a:r>
                      <a:r>
                        <a:rPr lang="es-CO" sz="1400" baseline="0" dirty="0" smtClean="0">
                          <a:effectLst/>
                        </a:rPr>
                        <a:t> </a:t>
                      </a:r>
                      <a:r>
                        <a:rPr lang="es-CO" sz="1400" dirty="0" smtClean="0">
                          <a:effectLst/>
                        </a:rPr>
                        <a:t>COORDINADORES,</a:t>
                      </a:r>
                      <a:r>
                        <a:rPr lang="es-CO" sz="1400" baseline="0" dirty="0" smtClean="0">
                          <a:effectLst/>
                        </a:rPr>
                        <a:t> </a:t>
                      </a:r>
                      <a:r>
                        <a:rPr lang="es-CO" sz="1400" dirty="0" smtClean="0">
                          <a:effectLst/>
                        </a:rPr>
                        <a:t>GRUPOS,</a:t>
                      </a:r>
                      <a:r>
                        <a:rPr lang="es-CO" sz="1400" dirty="0">
                          <a:effectLst/>
                        </a:rPr>
                        <a:t/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SEMILLEROS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INVESTIGACIÓN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604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PARTICIPANTES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ESTUDIANTES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DOCENTES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USUARIOS EXTERNOS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PROYECCIÓN SOCIAL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  <a:tr h="545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USUARIOS EXTERNOS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PROVEEDORES</a:t>
                      </a:r>
                      <a:endParaRPr lang="es-CO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GESTIÓN DE BIENES  Y SERVICIOS</a:t>
                      </a:r>
                      <a:endParaRPr lang="es-CO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247" marR="2424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3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10784"/>
              </p:ext>
            </p:extLst>
          </p:nvPr>
        </p:nvGraphicFramePr>
        <p:xfrm>
          <a:off x="506798" y="899295"/>
          <a:ext cx="4728589" cy="52837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85115"/>
                <a:gridCol w="716020"/>
                <a:gridCol w="1207616"/>
                <a:gridCol w="619838"/>
              </a:tblGrid>
              <a:tr h="1642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NÚMERO DE ENCUESTAS APLICADAS EN LOS CENTROS DE ATENCIÓN TUTORIAL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909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MODALIDAD DE EDUCACIÓN: DISTANCIA  SEMESTRE A DE 2018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9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CANTIDAD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CANTIDAD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ADMINISTRACIÓN FINANCIERA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ADMINISTRACIÓN TURÍSTICA Y HOTELERA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CHAPARRAL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199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INGENIERÍA DE SISTEMAS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3224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LICENCIATURA EN CIENCIAS NATURALES Y EDUCACIÓN AMBIENTAL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KENNEDY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LICENCIATURA EN EDUCACIÓN ARTÍSTICA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MEDELLÍN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4282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LICENCIATURA EN EDUCACIÓN BÁSICA CON ÉNFASIS EN LENGUA CASTELLANA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MELGAR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LICENCIATURA EN EDUCACIÓN INFANTIL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NEIVA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3224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LICENCIATURA EN LITERATURA Y LENGUA CASTELLANA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PEREIRA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LICENCIATURA EN PEDAGOGÍA INFANTIL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PLANADAS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199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SALUD OCUPACIONAL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POPAYÁN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SEGURIDAD Y SALUD EN EL TRABAJO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PURIFICACIÓN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78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TECNOLOGÍA EN GESTIÓN DE BASES DE DATOS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RIOBLANCO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4282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TECNOLOGÍA EN PROTECCIÓN Y RECUPERACIÓN DE ECOSISTEMAS FORESTALES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SIBATÉ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6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TECNOLOGÍA EN REGENCIA DE FARMACIA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199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IBAGUÉ  (STA TERESA)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2178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URABÁ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IBAGUÉ (NORMAL SUPERIOR)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199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IBAGUÉ (STA ELENA)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199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SUBTOTAL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1261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SUBTOTAL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/>
                </a:tc>
              </a:tr>
              <a:tr h="1493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1780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18" marR="5018" marT="50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08618"/>
              </p:ext>
            </p:extLst>
          </p:nvPr>
        </p:nvGraphicFramePr>
        <p:xfrm>
          <a:off x="6327587" y="3909122"/>
          <a:ext cx="4035612" cy="77045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35632"/>
                <a:gridCol w="766660"/>
                <a:gridCol w="766660"/>
                <a:gridCol w="766660"/>
              </a:tblGrid>
              <a:tr h="38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</a:rPr>
                        <a:t> 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s-CO" sz="1000" b="1" i="0" u="none" strike="noStrike" dirty="0">
                          <a:effectLst/>
                        </a:rPr>
                        <a:t>GRADO DE SATISFACCIÓN CONSOLIDADO 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effectLst/>
                        </a:rPr>
                        <a:t>DEFICIENTE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effectLst/>
                        </a:rPr>
                        <a:t>BUENO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effectLst/>
                        </a:rPr>
                        <a:t>EXCELENTE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226">
                <a:tc vMerge="1">
                  <a:txBody>
                    <a:bodyPr/>
                    <a:lstStyle/>
                    <a:p>
                      <a:pPr algn="ctr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</a:rPr>
                        <a:t>716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</a:rPr>
                        <a:t>9387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</a:rPr>
                        <a:t>3247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994859"/>
              </p:ext>
            </p:extLst>
          </p:nvPr>
        </p:nvGraphicFramePr>
        <p:xfrm>
          <a:off x="6069106" y="990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5504330" y="48050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>
                <a:latin typeface="Segoe UI" panose="020B0502040204020203" pitchFamily="34" charset="0"/>
                <a:cs typeface="Segoe UI" panose="020B0502040204020203" pitchFamily="34" charset="0"/>
              </a:rPr>
              <a:t>El 94 % de los Usuarios califican el grado de satisfacción con los servicios prestados entre bueno y excelente.  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CO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CO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encuesta se aplica mediante la herramienta Google Drive a los estudiantes de los diferentes CAT.  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71661" y="497683"/>
            <a:ext cx="5373938" cy="37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GRADO DE SATISFACCIÓN DE USUARIOS CAT</a:t>
            </a:r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1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35399"/>
              </p:ext>
            </p:extLst>
          </p:nvPr>
        </p:nvGraphicFramePr>
        <p:xfrm>
          <a:off x="361065" y="1114660"/>
          <a:ext cx="5320069" cy="518453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95327"/>
                <a:gridCol w="1769421"/>
                <a:gridCol w="1622854"/>
                <a:gridCol w="670680"/>
                <a:gridCol w="352549"/>
                <a:gridCol w="509238"/>
              </a:tblGrid>
              <a:tr h="16017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SEMESTRE A DE 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19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No.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PROCESO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USUARIOS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DEFICIENTE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BUENO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EXCELENTE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716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FINANCIERA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4035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MEJORAMIENTO CONTINUO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716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LA PLANEACIÓN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174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716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TALENTO HUMANO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125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257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DOCUMENTAL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648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DESARROLLO HUMANO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RESTAURANTE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113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647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435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648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1895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5169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1656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648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RESIDENCIAS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648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INDUCCIÓN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266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4199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716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LOGÍSTICA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251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648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1878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4887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1865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716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GESTIÓN DE LA COMUNICACCIÓN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401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041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748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3438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1404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04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GESTIÓN DE ADMISIONES REGISTRO Y CONTROL ACADÉMICO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 NUEVOS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211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497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2559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 ANTIGUOS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431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1524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INVESTIGACION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PROYECCIÓN SOCIAL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FORMACIÓN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2843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8787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4217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BIBLIOTECARIA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2329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8275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3751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BIENES Y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180596"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GRADUADOS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  <a:tr h="3046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TOTAL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10950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35181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19649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17612"/>
              </p:ext>
            </p:extLst>
          </p:nvPr>
        </p:nvGraphicFramePr>
        <p:xfrm>
          <a:off x="6201533" y="1268870"/>
          <a:ext cx="5389335" cy="535205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5181"/>
                <a:gridCol w="1907149"/>
                <a:gridCol w="1412634"/>
                <a:gridCol w="587419"/>
                <a:gridCol w="401720"/>
                <a:gridCol w="675232"/>
              </a:tblGrid>
              <a:tr h="1492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GRADO DE SATISFACCIÓN DEL USUARIO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92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SEMESTRE B DE 2018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4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No.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PROCESO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USUARIOS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DEFICIENTE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BUENO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EXCELENTE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FINANCIERA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132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3061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DEL MEJORAMIENTO CONTINUO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62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348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78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LA PLANEACIÓN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86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405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TALENTO HUMANO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576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161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064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5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DOCUMENTAL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6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DEL DESARROLLO HUMANO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RESTAURANTE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504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374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ESTUDIANTES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2284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8240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2370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RESIDENCIAS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179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67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INDUCCIÓN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4536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6066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LOGÍSTICA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148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1014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275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2727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9197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3354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8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LA COMUNICACCIÓN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159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597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801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1326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6185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2830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9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ADMISIONES REGISTRO Y CONTROL ACADÉMICO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 NUEVOS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490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 ANTIGUOS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659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2777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880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10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INVESTIGACION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11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PROYECCIÓN SOCIAL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283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12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FORMACIÓN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3903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15511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5212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492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13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BIBLIOTECARIA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1518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7744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4925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524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14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BIENES Y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159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GRADUADOS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91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  <a:tr h="2854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TOTAL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13865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59026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27818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2" marR="6822" marT="6822" marB="0"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871661" y="497683"/>
            <a:ext cx="464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GRADO DE SATISFACCIÓN DE USUARIOS</a:t>
            </a:r>
          </a:p>
          <a:p>
            <a:pPr algn="ctr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AÑO 2018</a:t>
            </a:r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4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295503"/>
              </p:ext>
            </p:extLst>
          </p:nvPr>
        </p:nvGraphicFramePr>
        <p:xfrm>
          <a:off x="308806" y="1809862"/>
          <a:ext cx="4483327" cy="26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0778"/>
              </p:ext>
            </p:extLst>
          </p:nvPr>
        </p:nvGraphicFramePr>
        <p:xfrm>
          <a:off x="6483955" y="1771006"/>
          <a:ext cx="4446512" cy="264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37953"/>
              </p:ext>
            </p:extLst>
          </p:nvPr>
        </p:nvGraphicFramePr>
        <p:xfrm>
          <a:off x="1673377" y="1144246"/>
          <a:ext cx="2128156" cy="532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3525"/>
                <a:gridCol w="554167"/>
                <a:gridCol w="800464"/>
              </a:tblGrid>
              <a:tr h="1773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SEMESTRE A DE 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73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DEFICIENTE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BUENO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EXCELENTE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73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10950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35181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19649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36767"/>
              </p:ext>
            </p:extLst>
          </p:nvPr>
        </p:nvGraphicFramePr>
        <p:xfrm>
          <a:off x="7469717" y="1110986"/>
          <a:ext cx="2123015" cy="54001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67899"/>
                <a:gridCol w="572160"/>
                <a:gridCol w="782956"/>
              </a:tblGrid>
              <a:tr h="1839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SEMESTRE B DE 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DEFICIENTE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BUENO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EXCELENTE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13865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59026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27818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3871661" y="497683"/>
            <a:ext cx="464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GRADO DE SATISFACCIÓN DE USUARIOS</a:t>
            </a:r>
          </a:p>
          <a:p>
            <a:pPr algn="ctr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AÑO 2018</a:t>
            </a:r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6740" y="4740479"/>
            <a:ext cx="4553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83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de los Usuarios califican el grado de satisfacción con los servicios prestados entre bueno y excelente.  </a:t>
            </a:r>
          </a:p>
          <a:p>
            <a:pPr lvl="0" algn="just"/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encuesta se aplica mediante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instrumento en físico (Encuesta), en el momento de la prestación del servicio.</a:t>
            </a:r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283473" y="4647345"/>
            <a:ext cx="4553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de los Usuarios califican el grado de satisfacción con los servicios prestados entre bueno y excelente.  </a:t>
            </a:r>
          </a:p>
          <a:p>
            <a:pPr lvl="0" algn="just"/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encuesta se aplica mediante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instrumento en físico (Encuesta), en el momento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 prestación del servicio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7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93606"/>
              </p:ext>
            </p:extLst>
          </p:nvPr>
        </p:nvGraphicFramePr>
        <p:xfrm>
          <a:off x="6447331" y="1051832"/>
          <a:ext cx="5451359" cy="530543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7922"/>
                <a:gridCol w="1842135"/>
                <a:gridCol w="1583085"/>
                <a:gridCol w="652423"/>
                <a:gridCol w="422156"/>
                <a:gridCol w="623638"/>
              </a:tblGrid>
              <a:tr h="1693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GRADO DE SATISFACCIÓN DEL USUARIO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93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SEMESTRE B DE 2017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03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No.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PROCESO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USUARIOS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DEFICIENTE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BUENO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EXCELENTE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FINANCIERA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3760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DEL MEJORAMIENTO CONTINUO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LA PLANEACIÓN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171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TALENTO HUMANO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GESTIÓN DOCUMENTAL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DESARROLLO HUMANO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693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RESTAURANTE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193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693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SEGURIDAD Y SALUD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484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693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BIENESTAR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161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555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693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CENTRO MEDICO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518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LOGÍSTICA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693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746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73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GESTIÓN DE LA COMUNICACCIÓN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161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179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828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INVESTIGACION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774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PROYECCIÓN SOCIAL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421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774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FORMACIÓN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508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2826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ADMISIONES REGISTRO Y CONTROL ACADÉMICO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144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566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190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774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BIBLIOTECARIA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422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828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BIENES Y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  <a:tr h="1911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1366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5882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2146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3" marR="7233" marT="7233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36883"/>
              </p:ext>
            </p:extLst>
          </p:nvPr>
        </p:nvGraphicFramePr>
        <p:xfrm>
          <a:off x="281089" y="1071186"/>
          <a:ext cx="5864501" cy="51901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63074"/>
                <a:gridCol w="1778287"/>
                <a:gridCol w="1835344"/>
                <a:gridCol w="821121"/>
                <a:gridCol w="408151"/>
                <a:gridCol w="558524"/>
              </a:tblGrid>
              <a:tr h="15398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GRADO DE SATISFACCIÓN DEL USUARIO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398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SEMESTRE A DE 2017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63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No.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PROCESO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USUARIOS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DEFICIENTE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BUENO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EXCELENTE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FINANCIERA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137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3339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2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MEJORAMIENTO CONTINUO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DOCENTES Y FUNCIONARIOS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119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3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LA PLANEACIÓN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1085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417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DEL TALENTO HUMANO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152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DOCUMENTAL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6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DEL DESARROLLO HUMANO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110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SEGURIDAD Y SALUD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217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707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BIENESTAR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238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863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173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CENTRO MEDICO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39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166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LOGÍSTICA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27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161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144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958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240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GESTIÓN DE LA COMUNICACCIÓN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DOCENTES Y FUNCIONARIOS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123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859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321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96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ADMISIONES REGISTRO Y CONTROL ACADÉMICO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 NUEVOS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162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251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ESTUDIANTES ANTIGUOS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168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829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346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INVESTIGACION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9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PROYECCIÓN SOCIAL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697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2978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2569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FORMACIÓN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234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225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723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BIBLIOTECARIA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610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298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62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GESTIÓN DE BIENES Y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0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19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737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POSGRADOS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613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GRADUADOS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  <a:tr h="1539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1592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6982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6824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1" marR="6721" marT="6721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701481" y="644009"/>
            <a:ext cx="6388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GRADO DE SATISFACCIÓN DE </a:t>
            </a:r>
            <a:r>
              <a:rPr lang="es-CO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USUARIOS AÑO 2017</a:t>
            </a:r>
            <a:endParaRPr lang="es-CO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7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39328"/>
              </p:ext>
            </p:extLst>
          </p:nvPr>
        </p:nvGraphicFramePr>
        <p:xfrm>
          <a:off x="7165825" y="1168891"/>
          <a:ext cx="2286000" cy="54864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B DE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25933"/>
              </p:ext>
            </p:extLst>
          </p:nvPr>
        </p:nvGraphicFramePr>
        <p:xfrm>
          <a:off x="1349223" y="1162240"/>
          <a:ext cx="22860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A DE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83570"/>
              </p:ext>
            </p:extLst>
          </p:nvPr>
        </p:nvGraphicFramePr>
        <p:xfrm>
          <a:off x="347133" y="18457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488836"/>
              </p:ext>
            </p:extLst>
          </p:nvPr>
        </p:nvGraphicFramePr>
        <p:xfrm>
          <a:off x="6036128" y="1862668"/>
          <a:ext cx="4581071" cy="272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322940" y="4791279"/>
            <a:ext cx="4553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de los Usuarios califican el grado de satisfacción con los servicios prestados entre bueno y excelente.  </a:t>
            </a:r>
          </a:p>
          <a:p>
            <a:pPr lvl="0" algn="just"/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encuesta se aplica mediante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instrumento en físico (Encuesta), en el momento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 prestación del servicio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71661" y="497683"/>
            <a:ext cx="464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GRADO DE SATISFACCIÓN DE USUARIOS</a:t>
            </a:r>
          </a:p>
          <a:p>
            <a:pPr algn="ctr"/>
            <a:r>
              <a:rPr lang="es-CO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AÑO 2017</a:t>
            </a:r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95607" y="4808212"/>
            <a:ext cx="4553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de los Usuarios califican el grado de satisfacción con los servicios prestados entre bueno y excelente.  </a:t>
            </a:r>
          </a:p>
          <a:p>
            <a:pPr lvl="0" algn="just"/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encuesta se aplica mediante 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instrumento en físico (Encuesta), en el momento 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 prestación del servicio</a:t>
            </a:r>
            <a:r>
              <a:rPr lang="es-CO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39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0748" y="1376660"/>
            <a:ext cx="77625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38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GRACIAS</a:t>
            </a:r>
            <a:endParaRPr lang="es-ES" sz="13800" b="1" spc="50" dirty="0">
              <a:ln w="0"/>
              <a:solidFill>
                <a:schemeClr val="bg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00750" y="49052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Gestión del Mejoramiento continuo</a:t>
            </a:r>
          </a:p>
          <a:p>
            <a:pPr algn="ctr"/>
            <a:r>
              <a:rPr lang="es-ES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Luz Nelly Rodríguez Medina</a:t>
            </a:r>
          </a:p>
          <a:p>
            <a:pPr algn="ctr"/>
            <a:r>
              <a:rPr lang="es-ES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Profesional Universitaria</a:t>
            </a:r>
          </a:p>
          <a:p>
            <a:pPr algn="ctr"/>
            <a:r>
              <a:rPr lang="es-ES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Oficina de Desarrollo Institucional</a:t>
            </a:r>
          </a:p>
          <a:p>
            <a:pPr algn="ctr"/>
            <a:endParaRPr lang="es-E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0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09092" y="869341"/>
            <a:ext cx="3929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Diapositiva de cierre. No la debes modificar. 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169556" y="1070775"/>
            <a:ext cx="5246582" cy="1143000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Introducción</a:t>
            </a:r>
            <a:endParaRPr lang="es-CO" sz="4000" b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48021" y="2130131"/>
            <a:ext cx="935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s-CO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entro </a:t>
            </a:r>
            <a:r>
              <a:rPr lang="es-CO" sz="2400" dirty="0">
                <a:latin typeface="Segoe UI" panose="020B0502040204020203" pitchFamily="34" charset="0"/>
                <a:cs typeface="Segoe UI" panose="020B0502040204020203" pitchFamily="34" charset="0"/>
              </a:rPr>
              <a:t>de las actividades a desarrollar para el mantenimiento del Sistema de Gestión de la Calidad de la Universidad del Tolima,  respondiendo a  la norma técnica de calidad en la gestión pública </a:t>
            </a:r>
            <a:r>
              <a:rPr lang="es-CO" sz="2400">
                <a:latin typeface="Segoe UI" panose="020B0502040204020203" pitchFamily="34" charset="0"/>
                <a:cs typeface="Segoe UI" panose="020B0502040204020203" pitchFamily="34" charset="0"/>
              </a:rPr>
              <a:t>NTCP </a:t>
            </a:r>
            <a:r>
              <a:rPr lang="es-CO" sz="2400" smtClean="0">
                <a:latin typeface="Segoe UI" panose="020B0502040204020203" pitchFamily="34" charset="0"/>
                <a:cs typeface="Segoe UI" panose="020B0502040204020203" pitchFamily="34" charset="0"/>
              </a:rPr>
              <a:t>1000:2009, </a:t>
            </a:r>
            <a:r>
              <a:rPr lang="es-CO" sz="2400"/>
              <a:t>ISO 9001:2015</a:t>
            </a:r>
            <a:r>
              <a:rPr lang="es-CO" sz="24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400" dirty="0">
                <a:latin typeface="Segoe UI" panose="020B0502040204020203" pitchFamily="34" charset="0"/>
                <a:cs typeface="Segoe UI" panose="020B0502040204020203" pitchFamily="34" charset="0"/>
              </a:rPr>
              <a:t>y dando cumplimiento al procedimiento de Satisfacción del Usuario (Código </a:t>
            </a:r>
            <a:r>
              <a:rPr lang="es-CO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MC-P04) </a:t>
            </a:r>
            <a:r>
              <a:rPr lang="es-CO" sz="2400" dirty="0">
                <a:latin typeface="Segoe UI" panose="020B0502040204020203" pitchFamily="34" charset="0"/>
                <a:cs typeface="Segoe UI" panose="020B0502040204020203" pitchFamily="34" charset="0"/>
              </a:rPr>
              <a:t>se realizan la evaluación permanente y la evaluación semestral de la satisfacción de los usuarios  frente a los servicios que cada uno de los procesos les ofrece.</a:t>
            </a:r>
          </a:p>
          <a:p>
            <a:pPr algn="just"/>
            <a:r>
              <a:rPr lang="es-CO" sz="24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23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42414" y="1047754"/>
            <a:ext cx="4765613" cy="14904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D11D5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 TECNICA DE LA CALIDAD EN LA GESTIÓN PÚBLICA NTCGP 1000:2009 </a:t>
            </a:r>
            <a:endParaRPr lang="es-CO" sz="2400" b="1" dirty="0">
              <a:solidFill>
                <a:srgbClr val="D11D5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37462" y="2635490"/>
            <a:ext cx="4970565" cy="3040096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CAPÍTULO 8 </a:t>
            </a:r>
          </a:p>
          <a:p>
            <a:pPr marL="0" indent="0" algn="ctr">
              <a:buNone/>
            </a:pPr>
            <a:endParaRPr lang="es-E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s-E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MEDICIÓN, ANÁLISIS Y MEJORA</a:t>
            </a:r>
          </a:p>
          <a:p>
            <a:pPr marL="0" indent="0" algn="ctr">
              <a:buNone/>
            </a:pPr>
            <a:endParaRPr lang="es-ES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s-E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SATISFACCIÓN DEL CLIENTE</a:t>
            </a:r>
          </a:p>
          <a:p>
            <a:pPr marL="0" indent="0" algn="ctr">
              <a:buNone/>
            </a:pPr>
            <a:endParaRPr lang="es-ES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s-E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SEGUIMIENTO Y MEDICIÓN DEL SERVICIO</a:t>
            </a:r>
            <a:endParaRPr lang="es-E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s-CO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</a:t>
            </a:r>
            <a:endParaRPr lang="es-CO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63555" y="824644"/>
            <a:ext cx="24146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¡Hemos visto tus presentaciones! Y sabemos que le incluyes mucho contenido </a:t>
            </a:r>
            <a:r>
              <a:rPr lang="es-E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s-E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las diapositivas</a:t>
            </a:r>
            <a:r>
              <a:rPr lang="es-E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E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¡Sé breve! La diapositiva debe ser solo un apoyo. </a:t>
            </a:r>
            <a:endParaRPr lang="es-E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08" y="686291"/>
            <a:ext cx="5651447" cy="56514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567083"/>
            <a:ext cx="1165411" cy="95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2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36801" y="2377557"/>
            <a:ext cx="10141861" cy="35818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s-CO" sz="2500" dirty="0">
                <a:latin typeface="Segoe UI" panose="020B0502040204020203" pitchFamily="34" charset="0"/>
                <a:cs typeface="Segoe UI" panose="020B0502040204020203" pitchFamily="34" charset="0"/>
              </a:rPr>
              <a:t>. Obtener la acreditación institucional.</a:t>
            </a:r>
          </a:p>
          <a:p>
            <a:pPr marL="0" indent="0">
              <a:buNone/>
            </a:pPr>
            <a:r>
              <a:rPr lang="es-CO" sz="2500" dirty="0">
                <a:latin typeface="Segoe UI" panose="020B0502040204020203" pitchFamily="34" charset="0"/>
                <a:cs typeface="Segoe UI" panose="020B0502040204020203" pitchFamily="34" charset="0"/>
              </a:rPr>
              <a:t>2. Incrementar el grado de satisfacción de nuestros usuarios.</a:t>
            </a:r>
          </a:p>
          <a:p>
            <a:pPr marL="0" indent="0">
              <a:buNone/>
            </a:pPr>
            <a:r>
              <a:rPr lang="es-CO" sz="2500" dirty="0">
                <a:latin typeface="Segoe UI" panose="020B0502040204020203" pitchFamily="34" charset="0"/>
                <a:cs typeface="Segoe UI" panose="020B0502040204020203" pitchFamily="34" charset="0"/>
              </a:rPr>
              <a:t>3. Mejorar el nivel de competencia del personal.</a:t>
            </a:r>
          </a:p>
          <a:p>
            <a:pPr marL="0" indent="0">
              <a:buNone/>
            </a:pPr>
            <a:r>
              <a:rPr lang="es-CO" sz="2500" dirty="0">
                <a:latin typeface="Segoe UI" panose="020B0502040204020203" pitchFamily="34" charset="0"/>
                <a:cs typeface="Segoe UI" panose="020B0502040204020203" pitchFamily="34" charset="0"/>
              </a:rPr>
              <a:t>4. Optimizar la administración de los recursos institucionales.</a:t>
            </a:r>
          </a:p>
          <a:p>
            <a:pPr marL="0" indent="0">
              <a:buNone/>
            </a:pPr>
            <a:r>
              <a:rPr lang="es-CO" sz="2500" dirty="0">
                <a:latin typeface="Segoe UI" panose="020B0502040204020203" pitchFamily="34" charset="0"/>
                <a:cs typeface="Segoe UI" panose="020B0502040204020203" pitchFamily="34" charset="0"/>
              </a:rPr>
              <a:t>5. Mejorar la efectividad del Sistema de Gestión de Calidad.</a:t>
            </a:r>
          </a:p>
          <a:p>
            <a:pPr marL="0" indent="0">
              <a:buNone/>
            </a:pPr>
            <a:r>
              <a:rPr lang="es-CO" sz="2500" dirty="0">
                <a:latin typeface="Segoe UI" panose="020B0502040204020203" pitchFamily="34" charset="0"/>
                <a:cs typeface="Segoe UI" panose="020B0502040204020203" pitchFamily="34" charset="0"/>
              </a:rPr>
              <a:t>6. Mantener un sistema eficiente de comunicación.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CO" sz="2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94001" y="1027059"/>
            <a:ext cx="6146906" cy="77056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 fontScale="97500"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 dirty="0" smtClean="0">
                <a:solidFill>
                  <a:srgbClr val="D11D5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 de Calidad</a:t>
            </a:r>
            <a:endParaRPr lang="es-CO" sz="4400" b="1" dirty="0">
              <a:solidFill>
                <a:srgbClr val="D11D5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5" y="1030941"/>
            <a:ext cx="1685365" cy="156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6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8981090" y="3888828"/>
            <a:ext cx="2159875" cy="614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MEJORA CONTINUA</a:t>
            </a:r>
            <a:endParaRPr lang="es-CO" sz="2000" b="1" dirty="0"/>
          </a:p>
        </p:txBody>
      </p:sp>
      <p:sp>
        <p:nvSpPr>
          <p:cNvPr id="2" name="2 Marcador de contenido"/>
          <p:cNvSpPr txBox="1">
            <a:spLocks/>
          </p:cNvSpPr>
          <p:nvPr/>
        </p:nvSpPr>
        <p:spPr>
          <a:xfrm>
            <a:off x="2579522" y="2907774"/>
            <a:ext cx="5918091" cy="1553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328745" y="2885090"/>
            <a:ext cx="2159875" cy="614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CONFORMIDAD</a:t>
            </a:r>
            <a:endParaRPr lang="es-CO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2795752" y="755753"/>
            <a:ext cx="72784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PLANIFICACIÓN E IMPLEMENTACIÓN</a:t>
            </a:r>
          </a:p>
          <a:p>
            <a:pPr algn="ctr"/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/>
              <a:t>PROCESOS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 smtClean="0"/>
              <a:t>Seguimiento, Medición, Análisis y Mejora</a:t>
            </a:r>
          </a:p>
          <a:p>
            <a:pPr algn="ctr"/>
            <a:endParaRPr lang="es-CO" sz="2000" b="1" dirty="0"/>
          </a:p>
          <a:p>
            <a:pPr algn="ctr"/>
            <a:endParaRPr lang="es-CO" sz="20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381296" y="5302469"/>
            <a:ext cx="2170387" cy="11298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E</a:t>
            </a:r>
            <a:r>
              <a:rPr lang="es-CO" sz="2000" b="1" dirty="0" smtClean="0"/>
              <a:t>ficacia</a:t>
            </a:r>
          </a:p>
          <a:p>
            <a:pPr algn="ctr"/>
            <a:r>
              <a:rPr lang="es-CO" sz="2000" b="1" dirty="0" smtClean="0"/>
              <a:t>Eficiencia</a:t>
            </a:r>
          </a:p>
          <a:p>
            <a:pPr algn="ctr"/>
            <a:r>
              <a:rPr lang="es-CO" sz="2000" b="1" dirty="0"/>
              <a:t>E</a:t>
            </a:r>
            <a:r>
              <a:rPr lang="es-CO" sz="2000" b="1" dirty="0" smtClean="0"/>
              <a:t>fectividad</a:t>
            </a:r>
            <a:endParaRPr lang="es-CO" sz="20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312979" y="4114800"/>
            <a:ext cx="2159875" cy="614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SERVICIOS</a:t>
            </a:r>
            <a:endParaRPr lang="es-CO" sz="20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597571" y="4009697"/>
            <a:ext cx="2159875" cy="614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SGC</a:t>
            </a:r>
            <a:endParaRPr lang="es-CO" sz="2000" b="1" dirty="0"/>
          </a:p>
        </p:txBody>
      </p:sp>
      <p:cxnSp>
        <p:nvCxnSpPr>
          <p:cNvPr id="19" name="Conector recto 18"/>
          <p:cNvCxnSpPr>
            <a:stCxn id="6" idx="3"/>
          </p:cNvCxnSpPr>
          <p:nvPr/>
        </p:nvCxnSpPr>
        <p:spPr>
          <a:xfrm flipV="1">
            <a:off x="7488620" y="3168869"/>
            <a:ext cx="2569780" cy="23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753710" y="3195145"/>
            <a:ext cx="2569780" cy="23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10074165" y="3184634"/>
            <a:ext cx="1" cy="5675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endCxn id="14" idx="2"/>
          </p:cNvCxnSpPr>
          <p:nvPr/>
        </p:nvCxnSpPr>
        <p:spPr>
          <a:xfrm flipH="1" flipV="1">
            <a:off x="2677509" y="4624553"/>
            <a:ext cx="2693279" cy="12034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6421820" y="3536731"/>
            <a:ext cx="1" cy="5675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endCxn id="11" idx="3"/>
          </p:cNvCxnSpPr>
          <p:nvPr/>
        </p:nvCxnSpPr>
        <p:spPr>
          <a:xfrm flipH="1">
            <a:off x="7551683" y="4524704"/>
            <a:ext cx="2522484" cy="13426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2753711" y="3242441"/>
            <a:ext cx="1" cy="5675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echa abajo 31"/>
          <p:cNvSpPr/>
          <p:nvPr/>
        </p:nvSpPr>
        <p:spPr>
          <a:xfrm>
            <a:off x="6380762" y="1846642"/>
            <a:ext cx="177693" cy="43936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Flecha abajo 32"/>
          <p:cNvSpPr/>
          <p:nvPr/>
        </p:nvSpPr>
        <p:spPr>
          <a:xfrm>
            <a:off x="6391274" y="1147702"/>
            <a:ext cx="198712" cy="42884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207" y="2574380"/>
            <a:ext cx="190248" cy="423302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5" y="4688541"/>
            <a:ext cx="1685365" cy="156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871546" y="2065283"/>
            <a:ext cx="2475186" cy="5675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S</a:t>
            </a:r>
            <a:r>
              <a:rPr lang="es-CO" sz="2000" b="1" dirty="0" smtClean="0"/>
              <a:t>eguimiento</a:t>
            </a:r>
            <a:endParaRPr lang="es-CO" sz="20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4897822" y="3179380"/>
            <a:ext cx="2475186" cy="5675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P</a:t>
            </a:r>
            <a:r>
              <a:rPr lang="es-CO" sz="2000" b="1" dirty="0" smtClean="0"/>
              <a:t>ercepción</a:t>
            </a:r>
            <a:endParaRPr lang="es-CO" sz="20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641834" y="819807"/>
            <a:ext cx="5218386" cy="599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SATISFACCIÓN DE USUARIOS </a:t>
            </a:r>
            <a:endParaRPr lang="es-CO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710153" y="4309241"/>
            <a:ext cx="4945116" cy="7199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C</a:t>
            </a:r>
            <a:r>
              <a:rPr lang="es-CO" sz="2000" b="1" dirty="0" smtClean="0"/>
              <a:t>umplimiento de los requisitos</a:t>
            </a:r>
            <a:endParaRPr lang="es-CO" sz="20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4929351" y="5670331"/>
            <a:ext cx="2496207" cy="809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E</a:t>
            </a:r>
            <a:r>
              <a:rPr lang="es-CO" sz="2000" b="1" dirty="0" smtClean="0"/>
              <a:t>ncuestas, Grupos </a:t>
            </a:r>
            <a:r>
              <a:rPr lang="es-CO" sz="2000" b="1" dirty="0"/>
              <a:t>F</a:t>
            </a:r>
            <a:r>
              <a:rPr lang="es-CO" sz="2000" b="1" dirty="0" smtClean="0"/>
              <a:t>ocales,  Buzones</a:t>
            </a:r>
            <a:endParaRPr lang="es-CO" sz="2000" b="1" dirty="0"/>
          </a:p>
        </p:txBody>
      </p:sp>
      <p:cxnSp>
        <p:nvCxnSpPr>
          <p:cNvPr id="13" name="Conector recto de flecha 12"/>
          <p:cNvCxnSpPr>
            <a:stCxn id="10" idx="2"/>
          </p:cNvCxnSpPr>
          <p:nvPr/>
        </p:nvCxnSpPr>
        <p:spPr>
          <a:xfrm>
            <a:off x="6251027" y="1418897"/>
            <a:ext cx="7883" cy="53602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119648" y="5008180"/>
            <a:ext cx="7883" cy="53602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130158" y="3773214"/>
            <a:ext cx="7883" cy="53602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187965" y="2601311"/>
            <a:ext cx="7883" cy="53602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35" y="5289176"/>
            <a:ext cx="1685365" cy="156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66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71903" y="2299587"/>
            <a:ext cx="9501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Se realiza mediante el </a:t>
            </a:r>
            <a:r>
              <a:rPr lang="es-CO" sz="3200" b="1" dirty="0" smtClean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formato</a:t>
            </a: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 smtClean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  <a:r>
              <a:rPr lang="es-CO" sz="32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“código </a:t>
            </a:r>
            <a:r>
              <a:rPr lang="es-CO" sz="3200" b="1" dirty="0" smtClean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MC-P04-F01</a:t>
            </a:r>
            <a:r>
              <a:rPr lang="es-CO" sz="32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”, el cual diligenciado por el usuario y  depositado en los buzones ubicados en cada una de las dependencias que prestan servicios.</a:t>
            </a: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En los </a:t>
            </a:r>
            <a:r>
              <a:rPr lang="es-CO" sz="3200" b="1" dirty="0" smtClean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CAT, </a:t>
            </a:r>
            <a:r>
              <a:rPr lang="es-CO" sz="32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Gestión Logística, Gestión de Bienes y servicios se realiza la encuesta virtualmente</a:t>
            </a:r>
            <a:endParaRPr lang="es-C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92169" y="895272"/>
            <a:ext cx="86993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EVALUACIÓN PERMANENTE DE LA SATISFACCIÓN </a:t>
            </a:r>
          </a:p>
          <a:p>
            <a:pPr algn="ctr"/>
            <a:r>
              <a:rPr lang="es-CO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DEL USUARIO</a:t>
            </a:r>
            <a:endParaRPr lang="es-CO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528"/>
            <a:ext cx="1255059" cy="1129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88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6854" y="1056319"/>
            <a:ext cx="9832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EVALUACIÓN </a:t>
            </a:r>
            <a:r>
              <a:rPr lang="es-CO" sz="2800" b="1" dirty="0" smtClean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SEMESTRAL  </a:t>
            </a:r>
            <a:r>
              <a:rPr lang="es-CO" sz="28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DE LA SATISFACCIÓN </a:t>
            </a:r>
          </a:p>
          <a:p>
            <a:pPr algn="ctr"/>
            <a:r>
              <a:rPr lang="es-CO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DEL </a:t>
            </a:r>
            <a:r>
              <a:rPr lang="es-CO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USUARIO</a:t>
            </a:r>
          </a:p>
          <a:p>
            <a:pPr algn="ctr"/>
            <a:endParaRPr lang="es-CO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CO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81805" y="2614899"/>
            <a:ext cx="94382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Se realiza mediante el </a:t>
            </a:r>
            <a:r>
              <a:rPr lang="es-CO" sz="3200" b="1" dirty="0" smtClean="0">
                <a:latin typeface="Arial"/>
                <a:ea typeface="Times New Roman"/>
              </a:rPr>
              <a:t> formato</a:t>
            </a: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 smtClean="0">
                <a:latin typeface="Arial"/>
                <a:ea typeface="Times New Roman"/>
              </a:rPr>
              <a:t> </a:t>
            </a:r>
            <a:r>
              <a:rPr lang="es-CO" sz="3200" b="1" dirty="0">
                <a:latin typeface="Arial"/>
                <a:ea typeface="Times New Roman"/>
              </a:rPr>
              <a:t>“</a:t>
            </a:r>
            <a:r>
              <a:rPr lang="es-ES" sz="3200" b="1" dirty="0">
                <a:latin typeface="Arial"/>
              </a:rPr>
              <a:t>Código:MC-P04-F02</a:t>
            </a:r>
            <a:r>
              <a:rPr lang="es-CO" sz="3200" b="1" dirty="0">
                <a:latin typeface="Arial"/>
                <a:ea typeface="Times New Roman"/>
              </a:rPr>
              <a:t>”, el cual se aplica directamente a los usuarios en </a:t>
            </a:r>
            <a:r>
              <a:rPr lang="es-CO" sz="3200" b="1" dirty="0" smtClean="0">
                <a:latin typeface="Arial"/>
                <a:ea typeface="Times New Roman"/>
              </a:rPr>
              <a:t>el momento de la prestación del servicio, en cada una de las dependencias de los 14 Procesos </a:t>
            </a:r>
            <a:r>
              <a:rPr lang="es-CO" sz="3200" b="1" dirty="0">
                <a:latin typeface="Arial"/>
                <a:ea typeface="Times New Roman"/>
              </a:rPr>
              <a:t>del Sistema de Gestión de la Calidad de la Universidad del Tolima.</a:t>
            </a:r>
            <a:endParaRPr lang="es-C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528"/>
            <a:ext cx="1255059" cy="1129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580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3164</Words>
  <Application>Microsoft Office PowerPoint</Application>
  <PresentationFormat>Panorámica</PresentationFormat>
  <Paragraphs>1022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Times New Roman</vt:lpstr>
      <vt:lpstr>Tema de Office</vt:lpstr>
      <vt:lpstr>SATISFACCIÓN DE USUARIOS SISTEMA DE GESTIÓN DE LA CALIDAD</vt:lpstr>
      <vt:lpstr>Tabla de Contenidos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avendaño</dc:creator>
  <cp:lastModifiedBy>Usuario</cp:lastModifiedBy>
  <cp:revision>69</cp:revision>
  <cp:lastPrinted>2019-03-22T22:49:41Z</cp:lastPrinted>
  <dcterms:created xsi:type="dcterms:W3CDTF">2018-08-08T22:29:30Z</dcterms:created>
  <dcterms:modified xsi:type="dcterms:W3CDTF">2019-03-23T00:55:32Z</dcterms:modified>
</cp:coreProperties>
</file>