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0" r:id="rId4"/>
    <p:sldId id="261" r:id="rId5"/>
    <p:sldId id="262" r:id="rId6"/>
    <p:sldId id="263" r:id="rId7"/>
    <p:sldId id="265" r:id="rId8"/>
    <p:sldId id="269" r:id="rId9"/>
    <p:sldId id="268" r:id="rId10"/>
    <p:sldId id="270" r:id="rId11"/>
    <p:sldId id="264" r:id="rId12"/>
    <p:sldId id="267" r:id="rId13"/>
    <p:sldId id="272" r:id="rId1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Hoja_de_c_lculo_de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Hoja_de_c_lculo_de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Hoja_de_c_lculo_de_Microsoft_Excel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Hoja_de_c_lculo_de_Microsoft_Excel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Hoja_de_c_lculo_de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GRUPO AL QUE PERTENECE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015184381778715E-2"/>
                  <c:y val="-3.5738831615120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70D-4029-8E6C-DFF917A04A37}"/>
                </c:ext>
              </c:extLst>
            </c:dLbl>
            <c:dLbl>
              <c:idx val="1"/>
              <c:layout>
                <c:manualLayout>
                  <c:x val="-2.8922631959508315E-3"/>
                  <c:y val="-7.9725085910652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70D-4029-8E6C-DFF917A04A37}"/>
                </c:ext>
              </c:extLst>
            </c:dLbl>
            <c:dLbl>
              <c:idx val="2"/>
              <c:layout>
                <c:manualLayout>
                  <c:x val="5.78452639190161E-3"/>
                  <c:y val="-0.107216494845360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70D-4029-8E6C-DFF917A04A37}"/>
                </c:ext>
              </c:extLst>
            </c:dLbl>
            <c:dLbl>
              <c:idx val="3"/>
              <c:layout>
                <c:manualLayout>
                  <c:x val="5.78452639190161E-3"/>
                  <c:y val="-0.11546391752577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70D-4029-8E6C-DFF917A04A37}"/>
                </c:ext>
              </c:extLst>
            </c:dLbl>
            <c:dLbl>
              <c:idx val="4"/>
              <c:layout>
                <c:manualLayout>
                  <c:x val="2.8922631959508315E-3"/>
                  <c:y val="-0.109965635738831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70D-4029-8E6C-DFF917A04A37}"/>
                </c:ext>
              </c:extLst>
            </c:dLbl>
            <c:dLbl>
              <c:idx val="5"/>
              <c:layout>
                <c:manualLayout>
                  <c:x val="0"/>
                  <c:y val="-9.0721649484536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70D-4029-8E6C-DFF917A04A37}"/>
                </c:ext>
              </c:extLst>
            </c:dLbl>
            <c:dLbl>
              <c:idx val="6"/>
              <c:layout>
                <c:manualLayout>
                  <c:x val="8.6767895878524948E-3"/>
                  <c:y val="-0.11546391752577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70D-4029-8E6C-DFF917A04A37}"/>
                </c:ext>
              </c:extLst>
            </c:dLbl>
            <c:dLbl>
              <c:idx val="7"/>
              <c:layout>
                <c:manualLayout>
                  <c:x val="4.3383947939261416E-3"/>
                  <c:y val="-0.118213058419243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70D-4029-8E6C-DFF917A04A37}"/>
                </c:ext>
              </c:extLst>
            </c:dLbl>
            <c:dLbl>
              <c:idx val="8"/>
              <c:layout>
                <c:manualLayout>
                  <c:x val="0"/>
                  <c:y val="-0.11271477663230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70D-4029-8E6C-DFF917A04A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1'!$A$1082:$A$1090</c:f>
              <c:strCache>
                <c:ptCount val="9"/>
                <c:pt idx="0">
                  <c:v>Estudiante</c:v>
                </c:pt>
                <c:pt idx="1">
                  <c:v>Docentes de planta y catedráticos</c:v>
                </c:pt>
                <c:pt idx="2">
                  <c:v>Graduados</c:v>
                </c:pt>
                <c:pt idx="3">
                  <c:v>Representante</c:v>
                </c:pt>
                <c:pt idx="4">
                  <c:v>Entidades públicas o privadas proveedoras de productos y bienes</c:v>
                </c:pt>
                <c:pt idx="5">
                  <c:v>Funcionario</c:v>
                </c:pt>
                <c:pt idx="6">
                  <c:v>Grupos Sindicales</c:v>
                </c:pt>
                <c:pt idx="7">
                  <c:v>Asociaciones</c:v>
                </c:pt>
                <c:pt idx="8">
                  <c:v>Otro</c:v>
                </c:pt>
              </c:strCache>
            </c:strRef>
          </c:cat>
          <c:val>
            <c:numRef>
              <c:f>'Respuestas de formulario 1'!$B$1082:$B$1090</c:f>
              <c:numCache>
                <c:formatCode>General</c:formatCode>
                <c:ptCount val="9"/>
                <c:pt idx="0">
                  <c:v>943</c:v>
                </c:pt>
                <c:pt idx="1">
                  <c:v>59</c:v>
                </c:pt>
                <c:pt idx="2">
                  <c:v>16</c:v>
                </c:pt>
                <c:pt idx="3">
                  <c:v>4</c:v>
                </c:pt>
                <c:pt idx="4">
                  <c:v>6</c:v>
                </c:pt>
                <c:pt idx="5">
                  <c:v>36</c:v>
                </c:pt>
                <c:pt idx="6">
                  <c:v>2</c:v>
                </c:pt>
                <c:pt idx="7">
                  <c:v>2</c:v>
                </c:pt>
                <c:pt idx="8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70D-4029-8E6C-DFF917A04A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7525216"/>
        <c:axId val="597525760"/>
        <c:axId val="0"/>
      </c:bar3DChart>
      <c:catAx>
        <c:axId val="59752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97525760"/>
        <c:crosses val="autoZero"/>
        <c:auto val="1"/>
        <c:lblAlgn val="ctr"/>
        <c:lblOffset val="100"/>
        <c:noMultiLvlLbl val="0"/>
      </c:catAx>
      <c:valAx>
        <c:axId val="597525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97525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 w="25400" cap="flat" cmpd="sng" algn="ctr">
      <a:solidFill>
        <a:schemeClr val="accent4">
          <a:lumMod val="50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GRUPO AL QUE PERTENECE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288301772195829"/>
          <c:y val="0.38012442707593475"/>
          <c:w val="0.704743312044672"/>
          <c:h val="0.6163455696564257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456C-44BF-987C-EF1F0AD6263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456C-44BF-987C-EF1F0AD6263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456C-44BF-987C-EF1F0AD6263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456C-44BF-987C-EF1F0AD6263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456C-44BF-987C-EF1F0AD6263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456C-44BF-987C-EF1F0AD6263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456C-44BF-987C-EF1F0AD6263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456C-44BF-987C-EF1F0AD6263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456C-44BF-987C-EF1F0AD62637}"/>
              </c:ext>
            </c:extLst>
          </c:dPt>
          <c:dLbls>
            <c:dLbl>
              <c:idx val="0"/>
              <c:layout>
                <c:manualLayout>
                  <c:x val="-0.15741833923652104"/>
                  <c:y val="-0.2291516106067000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56C-44BF-987C-EF1F0AD62637}"/>
                </c:ext>
              </c:extLst>
            </c:dLbl>
            <c:dLbl>
              <c:idx val="1"/>
              <c:layout>
                <c:manualLayout>
                  <c:x val="-0.14639905548996457"/>
                  <c:y val="0.136521276723514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56C-44BF-987C-EF1F0AD62637}"/>
                </c:ext>
              </c:extLst>
            </c:dLbl>
            <c:dLbl>
              <c:idx val="2"/>
              <c:layout>
                <c:manualLayout>
                  <c:x val="-0.17473435655253841"/>
                  <c:y val="2.2390371521092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56C-44BF-987C-EF1F0AD62637}"/>
                </c:ext>
              </c:extLst>
            </c:dLbl>
            <c:dLbl>
              <c:idx val="3"/>
              <c:layout>
                <c:manualLayout>
                  <c:x val="-0.16214088941361668"/>
                  <c:y val="-8.56531049250535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56C-44BF-987C-EF1F0AD62637}"/>
                </c:ext>
              </c:extLst>
            </c:dLbl>
            <c:dLbl>
              <c:idx val="4"/>
              <c:layout>
                <c:manualLayout>
                  <c:x val="3.3057851239669422E-2"/>
                  <c:y val="-0.1523003726931355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56C-44BF-987C-EF1F0AD62637}"/>
                </c:ext>
              </c:extLst>
            </c:dLbl>
            <c:dLbl>
              <c:idx val="5"/>
              <c:layout>
                <c:manualLayout>
                  <c:x val="0.11019283746556469"/>
                  <c:y val="-0.1998685489485365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456C-44BF-987C-EF1F0AD62637}"/>
                </c:ext>
              </c:extLst>
            </c:dLbl>
            <c:dLbl>
              <c:idx val="6"/>
              <c:layout>
                <c:manualLayout>
                  <c:x val="0.22195985832349457"/>
                  <c:y val="-0.137799549156853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456C-44BF-987C-EF1F0AD62637}"/>
                </c:ext>
              </c:extLst>
            </c:dLbl>
            <c:dLbl>
              <c:idx val="7"/>
              <c:layout>
                <c:manualLayout>
                  <c:x val="0.28177882723337255"/>
                  <c:y val="-7.57363474581781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456C-44BF-987C-EF1F0AD62637}"/>
                </c:ext>
              </c:extLst>
            </c:dLbl>
            <c:dLbl>
              <c:idx val="8"/>
              <c:layout>
                <c:manualLayout>
                  <c:x val="0.25974025974025972"/>
                  <c:y val="1.9760522192822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456C-44BF-987C-EF1F0AD6263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5875" cap="flat" cmpd="sng" algn="ctr">
                  <a:solidFill>
                    <a:schemeClr val="accent4">
                      <a:lumMod val="50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1'!$A$1082:$A$1090</c:f>
              <c:strCache>
                <c:ptCount val="9"/>
                <c:pt idx="0">
                  <c:v>Estudiante</c:v>
                </c:pt>
                <c:pt idx="1">
                  <c:v>Docentes de planta y catedráticos</c:v>
                </c:pt>
                <c:pt idx="2">
                  <c:v>Graduados</c:v>
                </c:pt>
                <c:pt idx="3">
                  <c:v>Representante</c:v>
                </c:pt>
                <c:pt idx="4">
                  <c:v>Entidades públicas o privadas proveedoras de productos y bienes</c:v>
                </c:pt>
                <c:pt idx="5">
                  <c:v>Funcionario</c:v>
                </c:pt>
                <c:pt idx="6">
                  <c:v>Grupos Sindicales</c:v>
                </c:pt>
                <c:pt idx="7">
                  <c:v>Asociaciones</c:v>
                </c:pt>
                <c:pt idx="8">
                  <c:v>Otro</c:v>
                </c:pt>
              </c:strCache>
            </c:strRef>
          </c:cat>
          <c:val>
            <c:numRef>
              <c:f>'Respuestas de formulario 1'!$B$1082:$B$1090</c:f>
              <c:numCache>
                <c:formatCode>General</c:formatCode>
                <c:ptCount val="9"/>
                <c:pt idx="0">
                  <c:v>943</c:v>
                </c:pt>
                <c:pt idx="1">
                  <c:v>59</c:v>
                </c:pt>
                <c:pt idx="2">
                  <c:v>16</c:v>
                </c:pt>
                <c:pt idx="3">
                  <c:v>4</c:v>
                </c:pt>
                <c:pt idx="4">
                  <c:v>6</c:v>
                </c:pt>
                <c:pt idx="5">
                  <c:v>36</c:v>
                </c:pt>
                <c:pt idx="6">
                  <c:v>2</c:v>
                </c:pt>
                <c:pt idx="7">
                  <c:v>2</c:v>
                </c:pt>
                <c:pt idx="8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56C-44BF-987C-EF1F0AD6263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 w="25400" cap="flat" cmpd="sng" algn="ctr">
      <a:solidFill>
        <a:schemeClr val="accent4">
          <a:lumMod val="50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CO" sz="1400" dirty="0" smtClean="0"/>
              <a:t>TEMAS DE INTERES PARA LA RENDICIÓN DE CUENTAS PERMANENTE</a:t>
            </a:r>
            <a:endParaRPr lang="es-CO" sz="1400" dirty="0"/>
          </a:p>
        </c:rich>
      </c:tx>
      <c:layout>
        <c:manualLayout>
          <c:xMode val="edge"/>
          <c:yMode val="edge"/>
          <c:x val="0.17394223043548127"/>
          <c:y val="3.79630441738941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3.3333340624090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F23-4A1E-A095-2943EF36F4D5}"/>
                </c:ext>
              </c:extLst>
            </c:dLbl>
            <c:dLbl>
              <c:idx val="1"/>
              <c:layout>
                <c:manualLayout>
                  <c:x val="5.1020408163264998E-3"/>
                  <c:y val="-5.5555567706817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F23-4A1E-A095-2943EF36F4D5}"/>
                </c:ext>
              </c:extLst>
            </c:dLbl>
            <c:dLbl>
              <c:idx val="2"/>
              <c:layout>
                <c:manualLayout>
                  <c:x val="-3.4013605442176869E-3"/>
                  <c:y val="-8.055557317488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F23-4A1E-A095-2943EF36F4D5}"/>
                </c:ext>
              </c:extLst>
            </c:dLbl>
            <c:dLbl>
              <c:idx val="3"/>
              <c:layout>
                <c:manualLayout>
                  <c:x val="0"/>
                  <c:y val="-6.944445963352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F23-4A1E-A095-2943EF36F4D5}"/>
                </c:ext>
              </c:extLst>
            </c:dLbl>
            <c:dLbl>
              <c:idx val="4"/>
              <c:layout>
                <c:manualLayout>
                  <c:x val="-6.2357556284179556E-17"/>
                  <c:y val="-5.5555567706817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F23-4A1E-A095-2943EF36F4D5}"/>
                </c:ext>
              </c:extLst>
            </c:dLbl>
            <c:dLbl>
              <c:idx val="5"/>
              <c:layout>
                <c:manualLayout>
                  <c:x val="0"/>
                  <c:y val="-7.7777794789543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F23-4A1E-A095-2943EF36F4D5}"/>
                </c:ext>
              </c:extLst>
            </c:dLbl>
            <c:dLbl>
              <c:idx val="6"/>
              <c:layout>
                <c:manualLayout>
                  <c:x val="-1.2471511256835911E-16"/>
                  <c:y val="-5.0000010936135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F23-4A1E-A095-2943EF36F4D5}"/>
                </c:ext>
              </c:extLst>
            </c:dLbl>
            <c:dLbl>
              <c:idx val="7"/>
              <c:layout>
                <c:manualLayout>
                  <c:x val="1.7006802721088435E-3"/>
                  <c:y val="-6.9444459633521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F23-4A1E-A095-2943EF36F4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1'!$F$1082:$F$1089</c:f>
              <c:strCache>
                <c:ptCount val="8"/>
                <c:pt idx="0">
                  <c:v>Contratación</c:v>
                </c:pt>
                <c:pt idx="1">
                  <c:v>Formación</c:v>
                </c:pt>
                <c:pt idx="2">
                  <c:v>Gestión Administrativa de la UT</c:v>
                </c:pt>
                <c:pt idx="3">
                  <c:v>Investigación</c:v>
                </c:pt>
                <c:pt idx="4">
                  <c:v>Logros y resultados</c:v>
                </c:pt>
                <c:pt idx="5">
                  <c:v>Otro Tema</c:v>
                </c:pt>
                <c:pt idx="6">
                  <c:v>Presupuesto</c:v>
                </c:pt>
                <c:pt idx="7">
                  <c:v>Proyección Social</c:v>
                </c:pt>
              </c:strCache>
            </c:strRef>
          </c:cat>
          <c:val>
            <c:numRef>
              <c:f>'Respuestas de formulario 1'!$G$1082:$G$1089</c:f>
              <c:numCache>
                <c:formatCode>General</c:formatCode>
                <c:ptCount val="8"/>
                <c:pt idx="0">
                  <c:v>35</c:v>
                </c:pt>
                <c:pt idx="1">
                  <c:v>306</c:v>
                </c:pt>
                <c:pt idx="2">
                  <c:v>140</c:v>
                </c:pt>
                <c:pt idx="3">
                  <c:v>175</c:v>
                </c:pt>
                <c:pt idx="4">
                  <c:v>102</c:v>
                </c:pt>
                <c:pt idx="5">
                  <c:v>23</c:v>
                </c:pt>
                <c:pt idx="6">
                  <c:v>140</c:v>
                </c:pt>
                <c:pt idx="7">
                  <c:v>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F23-4A1E-A095-2943EF36F4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96801840"/>
        <c:axId val="896788784"/>
        <c:axId val="0"/>
      </c:bar3DChart>
      <c:catAx>
        <c:axId val="89680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896788784"/>
        <c:crosses val="autoZero"/>
        <c:auto val="1"/>
        <c:lblAlgn val="ctr"/>
        <c:lblOffset val="100"/>
        <c:noMultiLvlLbl val="0"/>
      </c:catAx>
      <c:valAx>
        <c:axId val="896788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896801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 w="25400" cap="flat" cmpd="sng" algn="ctr">
      <a:solidFill>
        <a:schemeClr val="accent4">
          <a:lumMod val="50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CO" dirty="0" smtClean="0">
                <a:solidFill>
                  <a:schemeClr val="tx1"/>
                </a:solidFill>
              </a:rPr>
              <a:t>TEMAS DE INTERES</a:t>
            </a:r>
            <a:r>
              <a:rPr lang="es-CO" baseline="0" dirty="0" smtClean="0">
                <a:solidFill>
                  <a:schemeClr val="tx1"/>
                </a:solidFill>
              </a:rPr>
              <a:t> </a:t>
            </a:r>
            <a:endParaRPr lang="es-CO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1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2589709902194591E-2"/>
          <c:y val="0.16754690553417592"/>
          <c:w val="0.90790133897907299"/>
          <c:h val="0.8027447587768601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75F7-444D-A520-D76FF961142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75F7-444D-A520-D76FF961142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75F7-444D-A520-D76FF961142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75F7-444D-A520-D76FF961142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75F7-444D-A520-D76FF961142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75F7-444D-A520-D76FF961142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75F7-444D-A520-D76FF961142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75F7-444D-A520-D76FF961142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75F7-444D-A520-D76FF9611426}"/>
                </c:ext>
              </c:extLst>
            </c:dLbl>
            <c:dLbl>
              <c:idx val="1"/>
              <c:layout>
                <c:manualLayout>
                  <c:x val="-0.17857478043920286"/>
                  <c:y val="5.154864629035304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5F7-444D-A520-D76FF9611426}"/>
                </c:ext>
              </c:extLst>
            </c:dLbl>
            <c:dLbl>
              <c:idx val="2"/>
              <c:layout>
                <c:manualLayout>
                  <c:x val="-0.20540217122639282"/>
                  <c:y val="-0.283603233809587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5F7-444D-A520-D76FF9611426}"/>
                </c:ext>
              </c:extLst>
            </c:dLbl>
            <c:dLbl>
              <c:idx val="3"/>
              <c:layout>
                <c:manualLayout>
                  <c:x val="8.2594025694804341E-2"/>
                  <c:y val="-0.3282282985072533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5F7-444D-A520-D76FF9611426}"/>
                </c:ext>
              </c:extLst>
            </c:dLbl>
            <c:dLbl>
              <c:idx val="4"/>
              <c:layout>
                <c:manualLayout>
                  <c:x val="0.14887470859568111"/>
                  <c:y val="-0.2050934648454465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5F7-444D-A520-D76FF9611426}"/>
                </c:ext>
              </c:extLst>
            </c:dLbl>
            <c:dLbl>
              <c:idx val="5"/>
              <c:layout>
                <c:manualLayout>
                  <c:x val="1.0480369502494716E-5"/>
                  <c:y val="-0.1389992930917135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5F7-444D-A520-D76FF9611426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75F7-444D-A520-D76FF9611426}"/>
                </c:ext>
              </c:extLst>
            </c:dLbl>
            <c:dLbl>
              <c:idx val="7"/>
              <c:layout>
                <c:manualLayout>
                  <c:x val="0.10694010068455653"/>
                  <c:y val="0.12122162341729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5F7-444D-A520-D76FF96114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1'!$F$1082:$F$1089</c:f>
              <c:strCache>
                <c:ptCount val="8"/>
                <c:pt idx="0">
                  <c:v>Contratación</c:v>
                </c:pt>
                <c:pt idx="1">
                  <c:v>Formación</c:v>
                </c:pt>
                <c:pt idx="2">
                  <c:v>Gestión Administrativa de la UT</c:v>
                </c:pt>
                <c:pt idx="3">
                  <c:v>Investigación</c:v>
                </c:pt>
                <c:pt idx="4">
                  <c:v>Logros y resultados</c:v>
                </c:pt>
                <c:pt idx="5">
                  <c:v>Otro Tema</c:v>
                </c:pt>
                <c:pt idx="6">
                  <c:v>Presupuesto</c:v>
                </c:pt>
                <c:pt idx="7">
                  <c:v>Proyección Social</c:v>
                </c:pt>
              </c:strCache>
            </c:strRef>
          </c:cat>
          <c:val>
            <c:numRef>
              <c:f>'Respuestas de formulario 1'!$G$1082:$G$1089</c:f>
              <c:numCache>
                <c:formatCode>General</c:formatCode>
                <c:ptCount val="8"/>
                <c:pt idx="0">
                  <c:v>35</c:v>
                </c:pt>
                <c:pt idx="1">
                  <c:v>306</c:v>
                </c:pt>
                <c:pt idx="2">
                  <c:v>140</c:v>
                </c:pt>
                <c:pt idx="3">
                  <c:v>175</c:v>
                </c:pt>
                <c:pt idx="4">
                  <c:v>102</c:v>
                </c:pt>
                <c:pt idx="5">
                  <c:v>23</c:v>
                </c:pt>
                <c:pt idx="6">
                  <c:v>140</c:v>
                </c:pt>
                <c:pt idx="7">
                  <c:v>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5F7-444D-A520-D76FF961142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85000"/>
      </a:schemeClr>
    </a:solidFill>
    <a:ln w="25400" cap="flat" cmpd="sng" algn="ctr">
      <a:solidFill>
        <a:schemeClr val="accent4">
          <a:lumMod val="50000"/>
        </a:schemeClr>
      </a:solidFill>
      <a:round/>
    </a:ln>
    <a:effectLst/>
  </c:spPr>
  <c:txPr>
    <a:bodyPr/>
    <a:lstStyle/>
    <a:p>
      <a:pPr>
        <a:defRPr sz="1050"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TEMAS CON MAYOR FRECUENCIA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1162079510703642E-3"/>
                  <c:y val="-6.7164139637948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2E-4BC4-BCF4-AAE99CC12E29}"/>
                </c:ext>
              </c:extLst>
            </c:dLbl>
            <c:dLbl>
              <c:idx val="1"/>
              <c:layout>
                <c:manualLayout>
                  <c:x val="6.1162079510703364E-3"/>
                  <c:y val="-5.5970116364956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2E-4BC4-BCF4-AAE99CC12E29}"/>
                </c:ext>
              </c:extLst>
            </c:dLbl>
            <c:dLbl>
              <c:idx val="2"/>
              <c:layout>
                <c:manualLayout>
                  <c:x val="3.0581039755351682E-3"/>
                  <c:y val="-4.7574598910213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2E-4BC4-BCF4-AAE99CC12E29}"/>
                </c:ext>
              </c:extLst>
            </c:dLbl>
            <c:dLbl>
              <c:idx val="3"/>
              <c:layout>
                <c:manualLayout>
                  <c:x val="0"/>
                  <c:y val="-6.7164139637948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2E-4BC4-BCF4-AAE99CC12E29}"/>
                </c:ext>
              </c:extLst>
            </c:dLbl>
            <c:dLbl>
              <c:idx val="4"/>
              <c:layout>
                <c:manualLayout>
                  <c:x val="1.529051987767472E-3"/>
                  <c:y val="-4.197758727371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B2E-4BC4-BCF4-AAE99CC12E29}"/>
                </c:ext>
              </c:extLst>
            </c:dLbl>
            <c:dLbl>
              <c:idx val="5"/>
              <c:layout>
                <c:manualLayout>
                  <c:x val="4.5871559633027525E-3"/>
                  <c:y val="-4.4776093091965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2E-4BC4-BCF4-AAE99CC12E29}"/>
                </c:ext>
              </c:extLst>
            </c:dLbl>
            <c:dLbl>
              <c:idx val="6"/>
              <c:layout>
                <c:manualLayout>
                  <c:x val="0"/>
                  <c:y val="-4.7574598910213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B2E-4BC4-BCF4-AAE99CC12E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Hoja1!$I$4:$I$10</c:f>
              <c:strCache>
                <c:ptCount val="7"/>
                <c:pt idx="0">
                  <c:v>Contratación</c:v>
                </c:pt>
                <c:pt idx="1">
                  <c:v>Formacion</c:v>
                </c:pt>
                <c:pt idx="2">
                  <c:v>Investigacion</c:v>
                </c:pt>
                <c:pt idx="3">
                  <c:v>Logros y resultados</c:v>
                </c:pt>
                <c:pt idx="4">
                  <c:v>Presupuesto</c:v>
                </c:pt>
                <c:pt idx="5">
                  <c:v>Protección social</c:v>
                </c:pt>
                <c:pt idx="6">
                  <c:v>Proyectó social</c:v>
                </c:pt>
              </c:strCache>
            </c:strRef>
          </c:cat>
          <c:val>
            <c:numRef>
              <c:f>Hoja1!$J$4:$J$10</c:f>
              <c:numCache>
                <c:formatCode>General</c:formatCode>
                <c:ptCount val="7"/>
                <c:pt idx="0">
                  <c:v>4</c:v>
                </c:pt>
                <c:pt idx="1">
                  <c:v>8</c:v>
                </c:pt>
                <c:pt idx="2">
                  <c:v>13</c:v>
                </c:pt>
                <c:pt idx="3">
                  <c:v>4</c:v>
                </c:pt>
                <c:pt idx="4">
                  <c:v>9</c:v>
                </c:pt>
                <c:pt idx="5">
                  <c:v>11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B2E-4BC4-BCF4-AAE99CC12E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55272752"/>
        <c:axId val="955274384"/>
        <c:axId val="0"/>
      </c:bar3DChart>
      <c:catAx>
        <c:axId val="955272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55274384"/>
        <c:crosses val="autoZero"/>
        <c:auto val="1"/>
        <c:lblAlgn val="ctr"/>
        <c:lblOffset val="100"/>
        <c:noMultiLvlLbl val="0"/>
      </c:catAx>
      <c:valAx>
        <c:axId val="955274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55272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 w="25400" cap="flat" cmpd="sng" algn="ctr">
      <a:solidFill>
        <a:schemeClr val="accent4">
          <a:lumMod val="50000"/>
        </a:schemeClr>
      </a:solidFill>
      <a:round/>
    </a:ln>
    <a:effectLst/>
  </c:spPr>
  <c:txPr>
    <a:bodyPr/>
    <a:lstStyle/>
    <a:p>
      <a:pPr>
        <a:defRPr sz="1050" b="1">
          <a:solidFill>
            <a:schemeClr val="tx1"/>
          </a:solidFill>
        </a:defRPr>
      </a:pPr>
      <a:endParaRPr lang="es-CO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CANAL QUE PREFIEREN PARA RECIBIR INFORMACIÓN DESDE LA DIRECCIÓN DE LA UT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3948484704961219E-2"/>
          <c:y val="0.16545158362904852"/>
          <c:w val="0.92946860006602305"/>
          <c:h val="0.69849435811439176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0301509923693384E-3"/>
                  <c:y val="-4.36893237282565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3B2-4521-95BE-22014296F099}"/>
                </c:ext>
              </c:extLst>
            </c:dLbl>
            <c:dLbl>
              <c:idx val="1"/>
              <c:layout>
                <c:manualLayout>
                  <c:x val="1.2060301984738732E-2"/>
                  <c:y val="-7.5728161128978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B2-4521-95BE-22014296F099}"/>
                </c:ext>
              </c:extLst>
            </c:dLbl>
            <c:dLbl>
              <c:idx val="2"/>
              <c:layout>
                <c:manualLayout>
                  <c:x val="1.5075377480923415E-2"/>
                  <c:y val="-6.9902917965210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B2-4521-95BE-22014296F099}"/>
                </c:ext>
              </c:extLst>
            </c:dLbl>
            <c:dLbl>
              <c:idx val="3"/>
              <c:layout>
                <c:manualLayout>
                  <c:x val="7.5376887404617074E-3"/>
                  <c:y val="-5.8252431637675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B2-4521-95BE-22014296F099}"/>
                </c:ext>
              </c:extLst>
            </c:dLbl>
            <c:dLbl>
              <c:idx val="4"/>
              <c:layout>
                <c:manualLayout>
                  <c:x val="6.0301509923693661E-3"/>
                  <c:y val="-6.99029179652104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3B2-4521-95BE-22014296F099}"/>
                </c:ext>
              </c:extLst>
            </c:dLbl>
            <c:dLbl>
              <c:idx val="5"/>
              <c:layout>
                <c:manualLayout>
                  <c:x val="1.0552764236646391E-2"/>
                  <c:y val="-7.8640782710861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3B2-4521-95BE-22014296F0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1'!$H$1082:$H$1087</c:f>
              <c:strCache>
                <c:ptCount val="6"/>
                <c:pt idx="0">
                  <c:v>Correo electrónico</c:v>
                </c:pt>
                <c:pt idx="1">
                  <c:v>Eventos presenciales.</c:v>
                </c:pt>
                <c:pt idx="2">
                  <c:v>Mensajería instantánea de texto</c:v>
                </c:pt>
                <c:pt idx="3">
                  <c:v>Mensajes de WhastApp</c:v>
                </c:pt>
                <c:pt idx="4">
                  <c:v>Redes sociales</c:v>
                </c:pt>
                <c:pt idx="5">
                  <c:v>Videos en youtube</c:v>
                </c:pt>
              </c:strCache>
            </c:strRef>
          </c:cat>
          <c:val>
            <c:numRef>
              <c:f>'Respuestas de formulario 1'!$I$1082:$I$1087</c:f>
              <c:numCache>
                <c:formatCode>General</c:formatCode>
                <c:ptCount val="6"/>
                <c:pt idx="0">
                  <c:v>696</c:v>
                </c:pt>
                <c:pt idx="1">
                  <c:v>53</c:v>
                </c:pt>
                <c:pt idx="2">
                  <c:v>17</c:v>
                </c:pt>
                <c:pt idx="3">
                  <c:v>91</c:v>
                </c:pt>
                <c:pt idx="4">
                  <c:v>166</c:v>
                </c:pt>
                <c:pt idx="5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3B2-4521-95BE-22014296F0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96793136"/>
        <c:axId val="896795856"/>
        <c:axId val="0"/>
      </c:bar3DChart>
      <c:catAx>
        <c:axId val="896793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896795856"/>
        <c:crosses val="autoZero"/>
        <c:auto val="1"/>
        <c:lblAlgn val="ctr"/>
        <c:lblOffset val="100"/>
        <c:noMultiLvlLbl val="0"/>
      </c:catAx>
      <c:valAx>
        <c:axId val="896795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896793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 w="25400" cap="flat" cmpd="sng" algn="ctr">
      <a:solidFill>
        <a:schemeClr val="accent4">
          <a:lumMod val="50000"/>
        </a:schemeClr>
      </a:solidFill>
      <a:round/>
    </a:ln>
    <a:effectLst/>
  </c:spPr>
  <c:txPr>
    <a:bodyPr/>
    <a:lstStyle/>
    <a:p>
      <a:pPr>
        <a:defRPr sz="1000" b="1"/>
      </a:pPr>
      <a:endParaRPr lang="es-CO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400" b="1" i="0" dirty="0" smtClean="0">
                <a:effectLst/>
              </a:rPr>
              <a:t>CANAL QUE PREFIERE QUE SE LE INFORME SOBRE LAS GESTIONES ADELANTADAS DESDE LA DIRECCIÓN DE LA UNIVERSIDAD</a:t>
            </a:r>
            <a:endParaRPr lang="es-CO" sz="1400" dirty="0">
              <a:effectLst/>
            </a:endParaRPr>
          </a:p>
        </c:rich>
      </c:tx>
      <c:layout>
        <c:manualLayout>
          <c:xMode val="edge"/>
          <c:yMode val="edge"/>
          <c:x val="0.15171956171526538"/>
          <c:y val="5.671224304948339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967790432989254"/>
          <c:y val="0.14079801941260942"/>
          <c:w val="0.84215754670572351"/>
          <c:h val="0.7794842869234315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7EAE-4110-B367-B1DAECA6D8B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7EAE-4110-B367-B1DAECA6D8B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7EAE-4110-B367-B1DAECA6D8B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7EAE-4110-B367-B1DAECA6D8B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7EAE-4110-B367-B1DAECA6D8B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7EAE-4110-B367-B1DAECA6D8BF}"/>
              </c:ext>
            </c:extLst>
          </c:dPt>
          <c:dLbls>
            <c:dLbl>
              <c:idx val="0"/>
              <c:layout>
                <c:manualLayout>
                  <c:x val="-0.24375535939618595"/>
                  <c:y val="-0.1405029074418274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EAE-4110-B367-B1DAECA6D8BF}"/>
                </c:ext>
              </c:extLst>
            </c:dLbl>
            <c:dLbl>
              <c:idx val="1"/>
              <c:layout>
                <c:manualLayout>
                  <c:x val="3.6166307463453236E-2"/>
                  <c:y val="0.2156774471963872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EAE-4110-B367-B1DAECA6D8BF}"/>
                </c:ext>
              </c:extLst>
            </c:dLbl>
            <c:dLbl>
              <c:idx val="2"/>
              <c:layout>
                <c:manualLayout>
                  <c:x val="-2.2594185786131954E-2"/>
                  <c:y val="7.75990710843597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015897019661451"/>
                      <c:h val="0.1132271344660354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AE-4110-B367-B1DAECA6D8BF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7EAE-4110-B367-B1DAECA6D8BF}"/>
                </c:ext>
              </c:extLst>
            </c:dLbl>
            <c:dLbl>
              <c:idx val="4"/>
              <c:layout>
                <c:manualLayout>
                  <c:x val="0.17231351358340616"/>
                  <c:y val="6.12722139646853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EAE-4110-B367-B1DAECA6D8BF}"/>
                </c:ext>
              </c:extLst>
            </c:dLbl>
            <c:dLbl>
              <c:idx val="5"/>
              <c:layout>
                <c:manualLayout>
                  <c:x val="7.2117269318951835E-2"/>
                  <c:y val="-1.236067655891608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7EAE-4110-B367-B1DAECA6D8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1'!$H$1082:$H$1087</c:f>
              <c:strCache>
                <c:ptCount val="6"/>
                <c:pt idx="0">
                  <c:v>Correo electrónico</c:v>
                </c:pt>
                <c:pt idx="1">
                  <c:v>Eventos presenciales.</c:v>
                </c:pt>
                <c:pt idx="2">
                  <c:v>Mensajería instantánea de texto</c:v>
                </c:pt>
                <c:pt idx="3">
                  <c:v>Mensajes de WhastApp</c:v>
                </c:pt>
                <c:pt idx="4">
                  <c:v>Redes sociales</c:v>
                </c:pt>
                <c:pt idx="5">
                  <c:v>Videos en youtube</c:v>
                </c:pt>
              </c:strCache>
            </c:strRef>
          </c:cat>
          <c:val>
            <c:numRef>
              <c:f>'Respuestas de formulario 1'!$I$1082:$I$1087</c:f>
              <c:numCache>
                <c:formatCode>General</c:formatCode>
                <c:ptCount val="6"/>
                <c:pt idx="0">
                  <c:v>696</c:v>
                </c:pt>
                <c:pt idx="1">
                  <c:v>53</c:v>
                </c:pt>
                <c:pt idx="2">
                  <c:v>17</c:v>
                </c:pt>
                <c:pt idx="3">
                  <c:v>91</c:v>
                </c:pt>
                <c:pt idx="4">
                  <c:v>166</c:v>
                </c:pt>
                <c:pt idx="5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EAE-4110-B367-B1DAECA6D8B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 w="25400" cap="flat" cmpd="sng" algn="ctr">
      <a:solidFill>
        <a:schemeClr val="accent4">
          <a:lumMod val="50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238-5462-453A-ACF9-5201CB99DF90}" type="datetimeFigureOut">
              <a:rPr lang="es-CO" smtClean="0"/>
              <a:t>24/04/2021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1E71-DEBE-4ACA-B910-F6499E8CF7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7425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238-5462-453A-ACF9-5201CB99DF90}" type="datetimeFigureOut">
              <a:rPr lang="es-CO" smtClean="0"/>
              <a:t>24/04/2021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1E71-DEBE-4ACA-B910-F6499E8CF7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8498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238-5462-453A-ACF9-5201CB99DF90}" type="datetimeFigureOut">
              <a:rPr lang="es-CO" smtClean="0"/>
              <a:t>24/04/2021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1E71-DEBE-4ACA-B910-F6499E8CF7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869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238-5462-453A-ACF9-5201CB99DF90}" type="datetimeFigureOut">
              <a:rPr lang="es-CO" smtClean="0"/>
              <a:t>24/04/2021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1E71-DEBE-4ACA-B910-F6499E8CF7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5140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238-5462-453A-ACF9-5201CB99DF90}" type="datetimeFigureOut">
              <a:rPr lang="es-CO" smtClean="0"/>
              <a:t>24/04/2021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1E71-DEBE-4ACA-B910-F6499E8CF7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8495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238-5462-453A-ACF9-5201CB99DF90}" type="datetimeFigureOut">
              <a:rPr lang="es-CO" smtClean="0"/>
              <a:t>24/04/2021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1E71-DEBE-4ACA-B910-F6499E8CF7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1600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238-5462-453A-ACF9-5201CB99DF90}" type="datetimeFigureOut">
              <a:rPr lang="es-CO" smtClean="0"/>
              <a:t>24/04/2021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1E71-DEBE-4ACA-B910-F6499E8CF7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235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238-5462-453A-ACF9-5201CB99DF90}" type="datetimeFigureOut">
              <a:rPr lang="es-CO" smtClean="0"/>
              <a:t>24/04/2021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1E71-DEBE-4ACA-B910-F6499E8CF7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1223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238-5462-453A-ACF9-5201CB99DF90}" type="datetimeFigureOut">
              <a:rPr lang="es-CO" smtClean="0"/>
              <a:t>24/04/2021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1E71-DEBE-4ACA-B910-F6499E8CF7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590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238-5462-453A-ACF9-5201CB99DF90}" type="datetimeFigureOut">
              <a:rPr lang="es-CO" smtClean="0"/>
              <a:t>24/04/2021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1E71-DEBE-4ACA-B910-F6499E8CF7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855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3238-5462-453A-ACF9-5201CB99DF90}" type="datetimeFigureOut">
              <a:rPr lang="es-CO" smtClean="0"/>
              <a:t>24/04/2021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1E71-DEBE-4ACA-B910-F6499E8CF7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3095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73238-5462-453A-ACF9-5201CB99DF90}" type="datetimeFigureOut">
              <a:rPr lang="es-CO" smtClean="0"/>
              <a:t>24/04/2021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31E71-DEBE-4ACA-B910-F6499E8CF7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918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rendici&#243;ndecuentas@ut.edu.c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97430" y="6156552"/>
            <a:ext cx="9144000" cy="701448"/>
          </a:xfrm>
        </p:spPr>
        <p:txBody>
          <a:bodyPr>
            <a:normAutofit fontScale="90000"/>
          </a:bodyPr>
          <a:lstStyle/>
          <a:p>
            <a:r>
              <a:rPr lang="es-CO" b="1" dirty="0" smtClean="0"/>
              <a:t>INFORME DE TEMAS DE INTERÉS RENDICIÓN DE CUENTAS 2021</a:t>
            </a:r>
            <a:br>
              <a:rPr lang="es-CO" b="1" dirty="0" smtClean="0"/>
            </a:br>
            <a:r>
              <a:rPr lang="es-CO" b="1" dirty="0" smtClean="0"/>
              <a:t>ODI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155614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488267" y="457199"/>
            <a:ext cx="6654800" cy="429155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 smtClean="0"/>
              <a:t>OTROS TEMAS</a:t>
            </a:r>
            <a:endParaRPr lang="es-CO" b="1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104662"/>
              </p:ext>
            </p:extLst>
          </p:nvPr>
        </p:nvGraphicFramePr>
        <p:xfrm>
          <a:off x="264583" y="1494524"/>
          <a:ext cx="11368617" cy="5026528"/>
        </p:xfrm>
        <a:graphic>
          <a:graphicData uri="http://schemas.openxmlformats.org/drawingml/2006/table">
            <a:tbl>
              <a:tblPr/>
              <a:tblGrid>
                <a:gridCol w="5695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3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7741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los Simuladores para practicas HOSPITALARIAS debido al confinamiento y los picos variables del </a:t>
                      </a:r>
                      <a:r>
                        <a:rPr lang="es-CO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covid</a:t>
                      </a:r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 sabe que la universidad no cuenta con un Sistema interno de aseguramiento de la calidad, entonces dar informe  al respecto y cuándo será  socializado a  la comunidad universitaria y qué expertos están participando. Porque las respuestas de los integrantes de la OAEy que es preocupante es es "cada programa debe copiar según lo que hizo administración de empresas o economía o.... pero institucionalmente nada hay.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63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MODERNIZACIÓN ACADEMICO ADMINISTRATIVA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Situación de los becarios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9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MODERNIZACIÓN ACADEMICO-ADMINISTRATIVA TALENTO HUMANO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63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Organizaciones sociales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Subsidios y apoyos de sostenimiento estudiantil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9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Planes y proyectos para el desarrollo de la Universidad a corto y mediano plazo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 y saber entender, en que se están invirtiendo el dinero, es de agregar fijar los movimientos financieros.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943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Políticas que facilitan las contraprestaciones de las comisiones de estudios,  ¿Serán retroactivas?  Porque varios profesores hace  varios años terminamos y esperamos que nos tengan en cuenta productos que hemos hecho.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842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51314" y="365125"/>
            <a:ext cx="9002486" cy="1325563"/>
          </a:xfrm>
        </p:spPr>
        <p:txBody>
          <a:bodyPr>
            <a:normAutofit/>
          </a:bodyPr>
          <a:lstStyle/>
          <a:p>
            <a:r>
              <a:rPr lang="es-CO" sz="4000" dirty="0" smtClean="0"/>
              <a:t>CANAL QUE PREFIEREN PARA RECIBIR INFORMACIÓN</a:t>
            </a:r>
            <a:endParaRPr lang="es-CO" sz="4000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309376"/>
              </p:ext>
            </p:extLst>
          </p:nvPr>
        </p:nvGraphicFramePr>
        <p:xfrm>
          <a:off x="169333" y="1975009"/>
          <a:ext cx="3014133" cy="4391922"/>
        </p:xfrm>
        <a:graphic>
          <a:graphicData uri="http://schemas.openxmlformats.org/drawingml/2006/table">
            <a:tbl>
              <a:tblPr/>
              <a:tblGrid>
                <a:gridCol w="1880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4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307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CANAL QUE PREFIERE QUE SE LE INFORME SOBRE LAS GESTIONES ADELANTADAS DESDE LA DIRECCIÓN DE LA UNIVERSIDAD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No. DE PARTICIPANTES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12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Correo electrónico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12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Eventos presenciales.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78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Mensajería instantánea de texto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12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Mensajes de </a:t>
                      </a:r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WhatsApp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43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Redes sociales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12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Videos en youtube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12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3108077"/>
              </p:ext>
            </p:extLst>
          </p:nvPr>
        </p:nvGraphicFramePr>
        <p:xfrm>
          <a:off x="3327399" y="2006599"/>
          <a:ext cx="8424333" cy="4360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6089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0268425"/>
              </p:ext>
            </p:extLst>
          </p:nvPr>
        </p:nvGraphicFramePr>
        <p:xfrm>
          <a:off x="3458994" y="1501132"/>
          <a:ext cx="8507255" cy="5356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ángulo 4"/>
          <p:cNvSpPr/>
          <p:nvPr/>
        </p:nvSpPr>
        <p:spPr>
          <a:xfrm>
            <a:off x="160867" y="1659822"/>
            <a:ext cx="3014133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CO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65  </a:t>
            </a:r>
            <a:r>
              <a:rPr lang="es-CO" sz="1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de los Participantes, consideran que el canal que prefiere que se le informe sobre las gestiones adelantadas desde la dirección de la universidad </a:t>
            </a:r>
            <a:r>
              <a:rPr lang="es-CO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el correo electrónico. </a:t>
            </a: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93134" y="4022023"/>
            <a:ext cx="3014133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1</a:t>
            </a:r>
            <a:r>
              <a:rPr lang="es-CO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 </a:t>
            </a:r>
            <a:r>
              <a:rPr lang="es-CO" sz="1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de los Participantes, consideran que el canal que prefiere que se le informe sobre las gestiones adelantadas desde la dirección de la universidad </a:t>
            </a:r>
            <a:r>
              <a:rPr lang="es-CO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 las redes Sociales</a:t>
            </a: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293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7475" y="1198180"/>
            <a:ext cx="9375228" cy="912922"/>
          </a:xfrm>
        </p:spPr>
        <p:txBody>
          <a:bodyPr>
            <a:normAutofit/>
          </a:bodyPr>
          <a:lstStyle/>
          <a:p>
            <a:r>
              <a:rPr lang="es-CO" b="1" dirty="0" smtClean="0">
                <a:solidFill>
                  <a:srgbClr val="C00000"/>
                </a:solidFill>
              </a:rPr>
              <a:t>OFICINA DE DESARROLLO INSTITUCIONAL</a:t>
            </a:r>
            <a:endParaRPr lang="es-CO" b="1" dirty="0">
              <a:solidFill>
                <a:srgbClr val="C0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6855" y="2312275"/>
            <a:ext cx="8923284" cy="33002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CO" sz="9600" b="1" dirty="0" smtClean="0"/>
          </a:p>
          <a:p>
            <a:pPr marL="0" indent="0" algn="ctr">
              <a:buNone/>
            </a:pPr>
            <a:r>
              <a:rPr lang="es-CO" sz="9600" b="1" dirty="0" smtClean="0"/>
              <a:t>GRACIAS</a:t>
            </a:r>
            <a:endParaRPr lang="es-CO" sz="9600" b="1" dirty="0"/>
          </a:p>
        </p:txBody>
      </p:sp>
    </p:spTree>
    <p:extLst>
      <p:ext uri="{BB962C8B-B14F-4D97-AF65-F5344CB8AC3E}">
        <p14:creationId xmlns:p14="http://schemas.microsoft.com/office/powerpoint/2010/main" val="4142502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91256" y="441434"/>
            <a:ext cx="8681544" cy="997005"/>
          </a:xfrm>
          <a:solidFill>
            <a:srgbClr val="C00000"/>
          </a:solidFill>
        </p:spPr>
        <p:txBody>
          <a:bodyPr/>
          <a:lstStyle/>
          <a:p>
            <a:pPr algn="ctr"/>
            <a:r>
              <a:rPr lang="es-CO" b="1" dirty="0" smtClean="0">
                <a:solidFill>
                  <a:schemeClr val="bg1"/>
                </a:solidFill>
              </a:rPr>
              <a:t>ENCUESTA DE TEMAS DE INTERÉS</a:t>
            </a:r>
            <a:endParaRPr lang="es-CO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La encuesta se realizó por medio de un formulario en drive a través del correo </a:t>
            </a:r>
            <a:r>
              <a:rPr lang="es-ES" u="sng" dirty="0">
                <a:hlinkClick r:id="rId2"/>
              </a:rPr>
              <a:t>rendicióndecuentas@ut.edu.co</a:t>
            </a:r>
            <a:r>
              <a:rPr lang="es-ES" u="sng" dirty="0"/>
              <a:t> y </a:t>
            </a:r>
            <a:r>
              <a:rPr lang="es-ES" dirty="0"/>
              <a:t>se publicó el link en todos los canales, boletín UT al día, redes sociales y medios de comunicación de la Universidad del Tolima, el cual tuvo fecha límite de recepción el pasado 19 de abril del 2021. 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sz="4000" dirty="0" smtClean="0">
                <a:solidFill>
                  <a:srgbClr val="C00000"/>
                </a:solidFill>
              </a:rPr>
              <a:t>1.078 </a:t>
            </a:r>
            <a:r>
              <a:rPr lang="es-ES" sz="4000" dirty="0">
                <a:solidFill>
                  <a:srgbClr val="C00000"/>
                </a:solidFill>
              </a:rPr>
              <a:t>participantes</a:t>
            </a:r>
            <a:endParaRPr lang="es-CO" sz="4000" dirty="0">
              <a:solidFill>
                <a:srgbClr val="C0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8618" y="3478340"/>
            <a:ext cx="4315810" cy="3183576"/>
          </a:xfrm>
          <a:prstGeom prst="rect">
            <a:avLst/>
          </a:prstGeom>
          <a:ln>
            <a:solidFill>
              <a:srgbClr val="C00000"/>
            </a:solidFill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3987779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38696" y="365125"/>
            <a:ext cx="8715103" cy="1325563"/>
          </a:xfrm>
        </p:spPr>
        <p:txBody>
          <a:bodyPr/>
          <a:lstStyle/>
          <a:p>
            <a:r>
              <a:rPr lang="es-CO" dirty="0" smtClean="0"/>
              <a:t>GRUPO AL QUE PERTENECE</a:t>
            </a:r>
            <a:endParaRPr lang="es-CO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766433"/>
              </p:ext>
            </p:extLst>
          </p:nvPr>
        </p:nvGraphicFramePr>
        <p:xfrm>
          <a:off x="226060" y="1854197"/>
          <a:ext cx="2898140" cy="4446663"/>
        </p:xfrm>
        <a:graphic>
          <a:graphicData uri="http://schemas.openxmlformats.org/drawingml/2006/table">
            <a:tbl>
              <a:tblPr/>
              <a:tblGrid>
                <a:gridCol w="1731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GRUPO AL QUE PERTENECE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No. DE PARTICIPANTES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41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Estudiante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99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Docentes de planta y catedráticos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41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Graduados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41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Representante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42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Entidades públicas o privadas proveedoras de productos y bienes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41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Funcionario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41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Grupos Sindicales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41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Asociaciones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41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377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r>
                        <a:rPr lang="es-CO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8012462"/>
              </p:ext>
            </p:extLst>
          </p:nvPr>
        </p:nvGraphicFramePr>
        <p:xfrm>
          <a:off x="3195109" y="1804987"/>
          <a:ext cx="8782050" cy="461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9605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0696522"/>
              </p:ext>
            </p:extLst>
          </p:nvPr>
        </p:nvGraphicFramePr>
        <p:xfrm>
          <a:off x="3306762" y="1056747"/>
          <a:ext cx="8067675" cy="4829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ángulo 5"/>
          <p:cNvSpPr/>
          <p:nvPr/>
        </p:nvSpPr>
        <p:spPr>
          <a:xfrm>
            <a:off x="321733" y="2391706"/>
            <a:ext cx="2683933" cy="2112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CO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88 % de los Participantes pertenecen al grupo de Estudiantes.</a:t>
            </a:r>
            <a:endParaRPr lang="es-C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653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95006" y="365125"/>
            <a:ext cx="8858794" cy="1325563"/>
          </a:xfrm>
        </p:spPr>
        <p:txBody>
          <a:bodyPr>
            <a:normAutofit/>
          </a:bodyPr>
          <a:lstStyle/>
          <a:p>
            <a:r>
              <a:rPr lang="es-CO" sz="4000" dirty="0" smtClean="0"/>
              <a:t>TEMAS DE INTERES RELEVANTE PARA RENDICIÓN DE CUENTAS</a:t>
            </a:r>
            <a:endParaRPr lang="es-CO" sz="4000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156757"/>
              </p:ext>
            </p:extLst>
          </p:nvPr>
        </p:nvGraphicFramePr>
        <p:xfrm>
          <a:off x="395817" y="1982205"/>
          <a:ext cx="2635250" cy="4647902"/>
        </p:xfrm>
        <a:graphic>
          <a:graphicData uri="http://schemas.openxmlformats.org/drawingml/2006/table">
            <a:tbl>
              <a:tblPr/>
              <a:tblGrid>
                <a:gridCol w="1294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647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TEMAS DE INTERES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No. DE PARTICIPANTES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74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74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74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Gestión Administrativa de la UT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74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Investigación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60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Logros y resultados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74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 Tema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74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Presupuesto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74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Proyección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574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441888"/>
              </p:ext>
            </p:extLst>
          </p:nvPr>
        </p:nvGraphicFramePr>
        <p:xfrm>
          <a:off x="3564467" y="1964266"/>
          <a:ext cx="7467600" cy="457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2384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5284358"/>
              </p:ext>
            </p:extLst>
          </p:nvPr>
        </p:nvGraphicFramePr>
        <p:xfrm>
          <a:off x="3361265" y="1359271"/>
          <a:ext cx="8492067" cy="4099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ángulo 4"/>
          <p:cNvSpPr/>
          <p:nvPr/>
        </p:nvSpPr>
        <p:spPr>
          <a:xfrm>
            <a:off x="84666" y="1359271"/>
            <a:ext cx="3064933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s-CO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 </a:t>
            </a:r>
            <a:r>
              <a:rPr lang="es-CO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de los Participantes </a:t>
            </a:r>
            <a:r>
              <a:rPr lang="es-CO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escogieron  el tema Formación</a:t>
            </a: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0" y="2468404"/>
            <a:ext cx="3064933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</a:t>
            </a: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de los Participantes escogieron  el tema </a:t>
            </a: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Investigación.</a:t>
            </a: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378662" y="5768759"/>
            <a:ext cx="3064933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de los Participantes escogieron  el tema de C</a:t>
            </a: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ontratación.</a:t>
            </a: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43933" y="3484405"/>
            <a:ext cx="3031066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</a:t>
            </a: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de los Participantes escogieron  el tema </a:t>
            </a: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Proyección Social.</a:t>
            </a: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67733" y="4525805"/>
            <a:ext cx="3064933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 </a:t>
            </a: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de los Participantes escogieron  el tema de </a:t>
            </a: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Gestión Administrativa de la UT.</a:t>
            </a: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43933" y="5634938"/>
            <a:ext cx="3064933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s-C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 </a:t>
            </a: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de los Participantes escogieron  el tema </a:t>
            </a:r>
            <a:r>
              <a:rPr lang="es-C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Presupuesto.</a:t>
            </a: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361265" y="5766576"/>
            <a:ext cx="3064933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</a:t>
            </a: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de los Participantes escogieron  el tema de </a:t>
            </a: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Logros y resultados.</a:t>
            </a: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9281402" y="5767100"/>
            <a:ext cx="2794000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2</a:t>
            </a: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de los Participantes escogieron  el tema de </a:t>
            </a:r>
            <a:r>
              <a:rPr lang="es-CO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Otro tema.</a:t>
            </a:r>
            <a:endParaRPr lang="es-C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40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438297"/>
              </p:ext>
            </p:extLst>
          </p:nvPr>
        </p:nvGraphicFramePr>
        <p:xfrm>
          <a:off x="169333" y="1623644"/>
          <a:ext cx="3276600" cy="3907259"/>
        </p:xfrm>
        <a:graphic>
          <a:graphicData uri="http://schemas.openxmlformats.org/drawingml/2006/table">
            <a:tbl>
              <a:tblPr/>
              <a:tblGrid>
                <a:gridCol w="2001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455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¿ Si escogió otro tema. Cuál 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78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TEMAS CON MAYOR FRECUENCIA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No. DE PARTICIPANTES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Investigacion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Logros y resultados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Presupuesto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Protección social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Proyecto </a:t>
                      </a:r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4481623"/>
              </p:ext>
            </p:extLst>
          </p:nvPr>
        </p:nvGraphicFramePr>
        <p:xfrm>
          <a:off x="3623733" y="1667931"/>
          <a:ext cx="8305800" cy="4538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ángulo 7"/>
          <p:cNvSpPr/>
          <p:nvPr/>
        </p:nvSpPr>
        <p:spPr>
          <a:xfrm>
            <a:off x="4442502" y="568867"/>
            <a:ext cx="3493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s-CO" b="1" dirty="0">
                <a:solidFill>
                  <a:srgbClr val="000000"/>
                </a:solidFill>
                <a:latin typeface="Arial" panose="020B0604020202020204" pitchFamily="34" charset="0"/>
              </a:rPr>
              <a:t>¿ Si escogió otro tema. Cuál ?</a:t>
            </a:r>
          </a:p>
        </p:txBody>
      </p:sp>
    </p:spTree>
    <p:extLst>
      <p:ext uri="{BB962C8B-B14F-4D97-AF65-F5344CB8AC3E}">
        <p14:creationId xmlns:p14="http://schemas.microsoft.com/office/powerpoint/2010/main" val="162079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88267" y="457199"/>
            <a:ext cx="6654800" cy="429155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 smtClean="0"/>
              <a:t>OTROS TEMAS</a:t>
            </a:r>
            <a:endParaRPr lang="es-CO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922645"/>
              </p:ext>
            </p:extLst>
          </p:nvPr>
        </p:nvGraphicFramePr>
        <p:xfrm>
          <a:off x="383117" y="1363132"/>
          <a:ext cx="11140016" cy="5198537"/>
        </p:xfrm>
        <a:graphic>
          <a:graphicData uri="http://schemas.openxmlformats.org/drawingml/2006/table">
            <a:tbl>
              <a:tblPr/>
              <a:tblGrid>
                <a:gridCol w="5581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1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463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Además, presupuesto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Derechos humanos y marco práctico teórico para la reintegración del individuo  en sociedad.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34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Alternancia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83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 cobro injustificado de la liquidación de continuidad académica semestre B-2020 el cual era gratis para TODOS.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63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Articulación con otras universidades colombianas y del nivel internacional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Formalización de docentes catedráticos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34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Aunque tambien es importante la formación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Gestión administrativa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34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gestión administrativa de la UT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76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bienestar y desarrollo humano desde el ocio y tiempo libre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Habra alternancia académica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34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Centro de atención tutorial a Distancial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HOMOLOGACION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34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contratación y gestión administrativa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Hospital Veterinario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8659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Creo que también estarían entre los más importantes la contratación y los logros y resultados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Informe sobre vinculación de egresados al mercado laboral regional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34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deportista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547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488267" y="457199"/>
            <a:ext cx="6654800" cy="429155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 smtClean="0"/>
              <a:t>OTROS TEMAS</a:t>
            </a:r>
            <a:endParaRPr lang="es-CO" b="1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986831"/>
              </p:ext>
            </p:extLst>
          </p:nvPr>
        </p:nvGraphicFramePr>
        <p:xfrm>
          <a:off x="281516" y="1464998"/>
          <a:ext cx="11351684" cy="4732603"/>
        </p:xfrm>
        <a:graphic>
          <a:graphicData uri="http://schemas.openxmlformats.org/drawingml/2006/table">
            <a:tbl>
              <a:tblPr/>
              <a:tblGrid>
                <a:gridCol w="5687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6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4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273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Inversión del presupuesto de bienestar universitario durante la pandemia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Que métodos están realizando por la alternancia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73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INVERSION EN DESARROLLO TECNOLIGICO PARA MEJORAR EL NIVEL EDUCACTIVO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Reforma administrativa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91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Investigación en los IDEAD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remodelación coliseo mayor universidad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245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 forma de, como mantener el interés de los estudiantes, aun con la crisis sanitaria por la que atravesamos. Clases interactivas y docentes enfocados en la atención y participación de sus estudiantes.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Rendición de cuentas en todas sus áreas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175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 matrícula cero que dijo el gobernador del Tolima para todos los estudiantes. Y hasta que año va a ayudar el gobernador al los estudiantes de la universidad del Tolima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Sabemos perfectamente que el servicio público cuenta con todas la garantías para desarrollar su </a:t>
                      </a:r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ejercicio </a:t>
                      </a:r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 una alta Calidad en todos los aspectos: Pedagógicos, infraestructura, convivencia, beneficios y muchos otros. Qué proyección tiene la Universidad del Tolima para mejorar en diversos aspectos de estos? </a:t>
                      </a:r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beneficios para </a:t>
                      </a:r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los estudiantes, calidad académico pedagógica, estructura y presentación digna de los espacios y </a:t>
                      </a:r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edición </a:t>
                      </a:r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 la universidad?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3603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1798</TotalTime>
  <Words>986</Words>
  <Application>Microsoft Office PowerPoint</Application>
  <PresentationFormat>Panorámica</PresentationFormat>
  <Paragraphs>206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Tema de Office</vt:lpstr>
      <vt:lpstr>INFORME DE TEMAS DE INTERÉS RENDICIÓN DE CUENTAS 2021 ODI</vt:lpstr>
      <vt:lpstr>ENCUESTA DE TEMAS DE INTERÉS</vt:lpstr>
      <vt:lpstr>GRUPO AL QUE PERTENECE</vt:lpstr>
      <vt:lpstr>Presentación de PowerPoint</vt:lpstr>
      <vt:lpstr>TEMAS DE INTERES RELEVANTE PARA RENDICIÓN DE CUENTAS</vt:lpstr>
      <vt:lpstr>Presentación de PowerPoint</vt:lpstr>
      <vt:lpstr>Presentación de PowerPoint</vt:lpstr>
      <vt:lpstr>OTROS TEMAS</vt:lpstr>
      <vt:lpstr>OTROS TEMAS</vt:lpstr>
      <vt:lpstr>OTROS TEMAS</vt:lpstr>
      <vt:lpstr>CANAL QUE PREFIEREN PARA RECIBIR INFORMACIÓN</vt:lpstr>
      <vt:lpstr>Presentación de PowerPoint</vt:lpstr>
      <vt:lpstr>OFICINA DE DESARROLLO INSTITUCIONAL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 Aven</dc:creator>
  <cp:lastModifiedBy>UT</cp:lastModifiedBy>
  <cp:revision>16</cp:revision>
  <dcterms:created xsi:type="dcterms:W3CDTF">2020-07-23T17:53:57Z</dcterms:created>
  <dcterms:modified xsi:type="dcterms:W3CDTF">2021-04-24T16:53:15Z</dcterms:modified>
</cp:coreProperties>
</file>